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ource Sans 3"/>
      <p:regular r:id="rId16"/>
    </p:embeddedFont>
    <p:embeddedFont>
      <p:font typeface="Source Sans 3"/>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image" Target="../media/image-8-10.png"/><Relationship Id="rId11" Type="http://schemas.openxmlformats.org/officeDocument/2006/relationships/image" Target="../media/image-8-11.svg"/><Relationship Id="rId12" Type="http://schemas.openxmlformats.org/officeDocument/2006/relationships/slideLayout" Target="../slideLayouts/slideLayout9.xml"/><Relationship Id="rId1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824996"/>
            <a:ext cx="7022187" cy="615910"/>
          </a:xfrm>
          <a:prstGeom prst="rect">
            <a:avLst/>
          </a:prstGeom>
          <a:noFill/>
          <a:ln/>
        </p:spPr>
        <p:txBody>
          <a:bodyPr wrap="none" lIns="0" tIns="0" rIns="0" bIns="0" rtlCol="0" anchor="t"/>
          <a:lstStyle/>
          <a:p>
            <a:pPr algn="l" indent="0" marL="0">
              <a:lnSpc>
                <a:spcPts val="4850"/>
              </a:lnSpc>
              <a:buNone/>
            </a:pPr>
            <a:r>
              <a:rPr lang="en-US" sz="3850" dirty="0">
                <a:solidFill>
                  <a:srgbClr val="371A2D"/>
                </a:solidFill>
                <a:latin typeface="Noto Serif HK Semi Bold" pitchFamily="34" charset="0"/>
                <a:ea typeface="Noto Serif HK Semi Bold" pitchFamily="34" charset="-122"/>
                <a:cs typeface="Noto Serif HK Semi Bold" pitchFamily="34" charset="-120"/>
              </a:rPr>
              <a:t>HP Inc. — Investor Overview</a:t>
            </a:r>
            <a:endParaRPr lang="en-US" sz="3850" dirty="0"/>
          </a:p>
        </p:txBody>
      </p:sp>
      <p:sp>
        <p:nvSpPr>
          <p:cNvPr id="4" name="Text 1"/>
          <p:cNvSpPr/>
          <p:nvPr/>
        </p:nvSpPr>
        <p:spPr>
          <a:xfrm>
            <a:off x="837724" y="3754993"/>
            <a:ext cx="7468553" cy="1005126"/>
          </a:xfrm>
          <a:prstGeom prst="rect">
            <a:avLst/>
          </a:prstGeom>
          <a:noFill/>
          <a:ln/>
        </p:spPr>
        <p:txBody>
          <a:bodyPr wrap="square" lIns="0" tIns="0" rIns="0" bIns="0" rtlCol="0" anchor="t"/>
          <a:lstStyle/>
          <a:p>
            <a:pPr algn="l" indent="0" marL="0">
              <a:lnSpc>
                <a:spcPts val="2600"/>
              </a:lnSpc>
              <a:buNone/>
            </a:pPr>
            <a:r>
              <a:rPr lang="en-US" sz="1600" dirty="0">
                <a:solidFill>
                  <a:srgbClr val="432338"/>
                </a:solidFill>
                <a:latin typeface="Source Sans 3" pitchFamily="34" charset="0"/>
                <a:ea typeface="Source Sans 3" pitchFamily="34" charset="-122"/>
                <a:cs typeface="Source Sans 3" pitchFamily="34" charset="-120"/>
              </a:rPr>
              <a:t>A deep-dive into one of the world's most recognized technology companies: its business architecture, revenue model, competitive positioning, and strategic trajectory for sophisticated institutional investors and venture capital analysts.</a:t>
            </a:r>
            <a:endParaRPr lang="en-US" sz="1600" dirty="0"/>
          </a:p>
        </p:txBody>
      </p:sp>
      <p:sp>
        <p:nvSpPr>
          <p:cNvPr id="5" name="Shape 2"/>
          <p:cNvSpPr/>
          <p:nvPr/>
        </p:nvSpPr>
        <p:spPr>
          <a:xfrm>
            <a:off x="837724" y="5003363"/>
            <a:ext cx="1654969" cy="393502"/>
          </a:xfrm>
          <a:prstGeom prst="roundRect">
            <a:avLst>
              <a:gd name="adj" fmla="val 17885"/>
            </a:avLst>
          </a:prstGeom>
          <a:solidFill>
            <a:srgbClr val="F9D2EB"/>
          </a:solidFill>
          <a:ln/>
        </p:spPr>
      </p:sp>
      <p:sp>
        <p:nvSpPr>
          <p:cNvPr id="6" name="Text 3"/>
          <p:cNvSpPr/>
          <p:nvPr/>
        </p:nvSpPr>
        <p:spPr>
          <a:xfrm>
            <a:off x="963335" y="5066109"/>
            <a:ext cx="1403747" cy="268010"/>
          </a:xfrm>
          <a:prstGeom prst="rect">
            <a:avLst/>
          </a:prstGeom>
          <a:noFill/>
          <a:ln/>
        </p:spPr>
        <p:txBody>
          <a:bodyPr wrap="none" lIns="0" tIns="0" rIns="0" bIns="0" rtlCol="0" anchor="t"/>
          <a:lstStyle/>
          <a:p>
            <a:pPr algn="l" indent="0" marL="0">
              <a:lnSpc>
                <a:spcPts val="2100"/>
              </a:lnSpc>
              <a:buNone/>
            </a:pPr>
            <a:r>
              <a:rPr lang="en-US" sz="1300" dirty="0">
                <a:solidFill>
                  <a:srgbClr val="432338"/>
                </a:solidFill>
                <a:latin typeface="Source Sans 3" pitchFamily="34" charset="0"/>
                <a:ea typeface="Source Sans 3" pitchFamily="34" charset="-122"/>
                <a:cs typeface="Source Sans 3" pitchFamily="34" charset="-120"/>
              </a:rPr>
              <a:t>INVESTOR BRIEFING</a:t>
            </a:r>
            <a:endParaRPr lang="en-US" sz="1300" dirty="0"/>
          </a:p>
        </p:txBody>
      </p:sp>
      <p:sp>
        <p:nvSpPr>
          <p:cNvPr id="7" name="Shape 4"/>
          <p:cNvSpPr/>
          <p:nvPr/>
        </p:nvSpPr>
        <p:spPr>
          <a:xfrm>
            <a:off x="2597348" y="4995743"/>
            <a:ext cx="795695" cy="408742"/>
          </a:xfrm>
          <a:prstGeom prst="roundRect">
            <a:avLst>
              <a:gd name="adj" fmla="val 17218"/>
            </a:avLst>
          </a:prstGeom>
          <a:noFill/>
          <a:ln w="7620">
            <a:solidFill>
              <a:srgbClr val="E851B2"/>
            </a:solidFill>
            <a:prstDash val="solid"/>
          </a:ln>
        </p:spPr>
      </p:sp>
      <p:sp>
        <p:nvSpPr>
          <p:cNvPr id="8" name="Text 5"/>
          <p:cNvSpPr/>
          <p:nvPr/>
        </p:nvSpPr>
        <p:spPr>
          <a:xfrm>
            <a:off x="2730579" y="5066109"/>
            <a:ext cx="529233" cy="268010"/>
          </a:xfrm>
          <a:prstGeom prst="rect">
            <a:avLst/>
          </a:prstGeom>
          <a:noFill/>
          <a:ln/>
        </p:spPr>
        <p:txBody>
          <a:bodyPr wrap="none" lIns="0" tIns="0" rIns="0" bIns="0" rtlCol="0" anchor="t"/>
          <a:lstStyle/>
          <a:p>
            <a:pPr algn="l" indent="0" marL="0">
              <a:lnSpc>
                <a:spcPts val="2100"/>
              </a:lnSpc>
              <a:buNone/>
            </a:pPr>
            <a:r>
              <a:rPr lang="en-US" sz="1300" dirty="0">
                <a:solidFill>
                  <a:srgbClr val="E851B2"/>
                </a:solidFill>
                <a:latin typeface="Source Sans 3" pitchFamily="34" charset="0"/>
                <a:ea typeface="Source Sans 3" pitchFamily="34" charset="-122"/>
                <a:cs typeface="Source Sans 3" pitchFamily="34" charset="-120"/>
              </a:rPr>
              <a:t>FY 2024</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330291" y="919282"/>
            <a:ext cx="5092303" cy="395049"/>
          </a:xfrm>
          <a:prstGeom prst="rect">
            <a:avLst/>
          </a:prstGeom>
          <a:noFill/>
          <a:ln/>
        </p:spPr>
        <p:txBody>
          <a:bodyPr wrap="none" lIns="0" tIns="0" rIns="0" bIns="0" rtlCol="0" anchor="t"/>
          <a:lstStyle/>
          <a:p>
            <a:pPr algn="l" indent="0" marL="0">
              <a:lnSpc>
                <a:spcPts val="3100"/>
              </a:lnSpc>
              <a:buNone/>
            </a:pPr>
            <a:r>
              <a:rPr lang="en-US" sz="2450" dirty="0">
                <a:solidFill>
                  <a:srgbClr val="371A2D"/>
                </a:solidFill>
                <a:latin typeface="Noto Serif HK Semi Bold" pitchFamily="34" charset="0"/>
                <a:ea typeface="Noto Serif HK Semi Bold" pitchFamily="34" charset="-122"/>
                <a:cs typeface="Noto Serif HK Semi Bold" pitchFamily="34" charset="-120"/>
              </a:rPr>
              <a:t>Company Background &amp; History</a:t>
            </a:r>
            <a:endParaRPr lang="en-US" sz="2450" dirty="0"/>
          </a:p>
        </p:txBody>
      </p:sp>
      <p:sp>
        <p:nvSpPr>
          <p:cNvPr id="3" name="Text 1"/>
          <p:cNvSpPr/>
          <p:nvPr/>
        </p:nvSpPr>
        <p:spPr>
          <a:xfrm>
            <a:off x="2330291" y="1486614"/>
            <a:ext cx="9969818" cy="528995"/>
          </a:xfrm>
          <a:prstGeom prst="rect">
            <a:avLst/>
          </a:prstGeom>
          <a:noFill/>
          <a:ln/>
        </p:spPr>
        <p:txBody>
          <a:bodyPr wrap="square" lIns="0" tIns="0" rIns="0" bIns="0" rtlCol="0" anchor="t"/>
          <a:lstStyle/>
          <a:p>
            <a:pPr algn="l"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HP Inc. is a Fortune 500 technology company headquartered in Palo Alto, California — the very birthplace of Silicon Valley. Founded in 1939 by Bill Hewlett and Dave Packard in a now-legendary one-car garage, HP grew from an audio oscillator manufacturer into one of the most globally diversified technology conglomerates in history. The company's founding ethos — engineering excellence, employee respect, and long-term thinking — became the template for modern Silicon Valley culture.</a:t>
            </a:r>
            <a:endParaRPr lang="en-US" sz="1050" dirty="0"/>
          </a:p>
        </p:txBody>
      </p:sp>
      <p:sp>
        <p:nvSpPr>
          <p:cNvPr id="4" name="Text 2"/>
          <p:cNvSpPr/>
          <p:nvPr/>
        </p:nvSpPr>
        <p:spPr>
          <a:xfrm>
            <a:off x="2330291" y="2112526"/>
            <a:ext cx="9969818" cy="705326"/>
          </a:xfrm>
          <a:prstGeom prst="rect">
            <a:avLst/>
          </a:prstGeom>
          <a:noFill/>
          <a:ln/>
        </p:spPr>
        <p:txBody>
          <a:bodyPr wrap="square" lIns="0" tIns="0" rIns="0" bIns="0" rtlCol="0" anchor="t"/>
          <a:lstStyle/>
          <a:p>
            <a:pPr algn="l"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In </a:t>
            </a:r>
            <a:pPr algn="l" indent="0" marL="0">
              <a:lnSpc>
                <a:spcPts val="1350"/>
              </a:lnSpc>
              <a:buNone/>
            </a:pPr>
            <a:r>
              <a:rPr lang="en-US" sz="1050" b="1" dirty="0">
                <a:solidFill>
                  <a:srgbClr val="432338"/>
                </a:solidFill>
                <a:latin typeface="Source Sans 3" pitchFamily="34" charset="0"/>
                <a:ea typeface="Source Sans 3" pitchFamily="34" charset="-122"/>
                <a:cs typeface="Source Sans 3" pitchFamily="34" charset="-120"/>
              </a:rPr>
              <a:t>November 2015</a:t>
            </a:r>
            <a:pPr algn="l"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 Hewlett-Packard Company executed one of the largest corporate splits in technology history, separating into two independent, publicly traded entities: </a:t>
            </a:r>
            <a:pPr algn="l" indent="0" marL="0">
              <a:lnSpc>
                <a:spcPts val="1350"/>
              </a:lnSpc>
              <a:buNone/>
            </a:pPr>
            <a:r>
              <a:rPr lang="en-US" sz="1050" b="1" dirty="0">
                <a:solidFill>
                  <a:srgbClr val="432338"/>
                </a:solidFill>
                <a:latin typeface="Source Sans 3" pitchFamily="34" charset="0"/>
                <a:ea typeface="Source Sans 3" pitchFamily="34" charset="-122"/>
                <a:cs typeface="Source Sans 3" pitchFamily="34" charset="-120"/>
              </a:rPr>
              <a:t>HP Inc.</a:t>
            </a:r>
            <a:pPr algn="l"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 (NYSE: HPQ), retaining the Printing and Personal Systems businesses, and </a:t>
            </a:r>
            <a:pPr algn="l" indent="0" marL="0">
              <a:lnSpc>
                <a:spcPts val="1350"/>
              </a:lnSpc>
              <a:buNone/>
            </a:pPr>
            <a:r>
              <a:rPr lang="en-US" sz="1050" b="1" dirty="0">
                <a:solidFill>
                  <a:srgbClr val="432338"/>
                </a:solidFill>
                <a:latin typeface="Source Sans 3" pitchFamily="34" charset="0"/>
                <a:ea typeface="Source Sans 3" pitchFamily="34" charset="-122"/>
                <a:cs typeface="Source Sans 3" pitchFamily="34" charset="-120"/>
              </a:rPr>
              <a:t>Hewlett Packard Enterprise (HPE)</a:t>
            </a:r>
            <a:pPr algn="l"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 housing the enterprise technology infrastructure divisions. This strategic separation was designed to give each entity the agility to compete and invest in its respective market without the friction of operating across radically different customer segments.</a:t>
            </a:r>
            <a:endParaRPr lang="en-US" sz="1050" dirty="0"/>
          </a:p>
        </p:txBody>
      </p:sp>
      <p:sp>
        <p:nvSpPr>
          <p:cNvPr id="5" name="Shape 3"/>
          <p:cNvSpPr/>
          <p:nvPr/>
        </p:nvSpPr>
        <p:spPr>
          <a:xfrm>
            <a:off x="7307580" y="2914769"/>
            <a:ext cx="15240" cy="3769638"/>
          </a:xfrm>
          <a:prstGeom prst="roundRect">
            <a:avLst>
              <a:gd name="adj" fmla="val 370206"/>
            </a:avLst>
          </a:prstGeom>
          <a:solidFill>
            <a:srgbClr val="DFB8D1"/>
          </a:solidFill>
          <a:ln/>
        </p:spPr>
      </p:sp>
      <p:sp>
        <p:nvSpPr>
          <p:cNvPr id="6" name="Shape 4"/>
          <p:cNvSpPr/>
          <p:nvPr/>
        </p:nvSpPr>
        <p:spPr>
          <a:xfrm>
            <a:off x="7061835" y="3058239"/>
            <a:ext cx="268605" cy="15240"/>
          </a:xfrm>
          <a:prstGeom prst="roundRect">
            <a:avLst>
              <a:gd name="adj" fmla="val 370206"/>
            </a:avLst>
          </a:prstGeom>
          <a:solidFill>
            <a:srgbClr val="DFB8D1"/>
          </a:solidFill>
          <a:ln/>
        </p:spPr>
      </p:sp>
      <p:sp>
        <p:nvSpPr>
          <p:cNvPr id="7" name="Shape 5"/>
          <p:cNvSpPr/>
          <p:nvPr/>
        </p:nvSpPr>
        <p:spPr>
          <a:xfrm>
            <a:off x="7264837" y="3015496"/>
            <a:ext cx="100727" cy="100727"/>
          </a:xfrm>
          <a:prstGeom prst="roundRect">
            <a:avLst>
              <a:gd name="adj" fmla="val 453900"/>
            </a:avLst>
          </a:prstGeom>
          <a:solidFill>
            <a:srgbClr val="E851B2"/>
          </a:solidFill>
          <a:ln/>
        </p:spPr>
      </p:sp>
      <p:sp>
        <p:nvSpPr>
          <p:cNvPr id="8" name="Text 6"/>
          <p:cNvSpPr/>
          <p:nvPr/>
        </p:nvSpPr>
        <p:spPr>
          <a:xfrm>
            <a:off x="5197673" y="2960846"/>
            <a:ext cx="1580317" cy="197406"/>
          </a:xfrm>
          <a:prstGeom prst="rect">
            <a:avLst/>
          </a:prstGeom>
          <a:noFill/>
          <a:ln/>
        </p:spPr>
        <p:txBody>
          <a:bodyPr wrap="none" lIns="0" tIns="0" rIns="0" bIns="0" rtlCol="0" anchor="t"/>
          <a:lstStyle/>
          <a:p>
            <a:pPr algn="r" indent="0" marL="0">
              <a:lnSpc>
                <a:spcPts val="1550"/>
              </a:lnSpc>
              <a:buNone/>
            </a:pPr>
            <a:r>
              <a:rPr lang="en-US" sz="1200" dirty="0">
                <a:solidFill>
                  <a:srgbClr val="432338"/>
                </a:solidFill>
                <a:latin typeface="Noto Serif HK Semi Bold" pitchFamily="34" charset="0"/>
                <a:ea typeface="Noto Serif HK Semi Bold" pitchFamily="34" charset="-122"/>
                <a:cs typeface="Noto Serif HK Semi Bold" pitchFamily="34" charset="-120"/>
              </a:rPr>
              <a:t>1939</a:t>
            </a:r>
            <a:endParaRPr lang="en-US" sz="1200" dirty="0"/>
          </a:p>
        </p:txBody>
      </p:sp>
      <p:sp>
        <p:nvSpPr>
          <p:cNvPr id="9" name="Text 7"/>
          <p:cNvSpPr/>
          <p:nvPr/>
        </p:nvSpPr>
        <p:spPr>
          <a:xfrm>
            <a:off x="2330291" y="3209925"/>
            <a:ext cx="4447699" cy="176332"/>
          </a:xfrm>
          <a:prstGeom prst="rect">
            <a:avLst/>
          </a:prstGeom>
          <a:noFill/>
          <a:ln/>
        </p:spPr>
        <p:txBody>
          <a:bodyPr wrap="none" lIns="0" tIns="0" rIns="0" bIns="0" rtlCol="0" anchor="t"/>
          <a:lstStyle/>
          <a:p>
            <a:pPr algn="r"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Founded by Hewlett &amp; Packard in Palo Alto garage</a:t>
            </a:r>
            <a:endParaRPr lang="en-US" sz="1050" dirty="0"/>
          </a:p>
        </p:txBody>
      </p:sp>
      <p:sp>
        <p:nvSpPr>
          <p:cNvPr id="10" name="Shape 8"/>
          <p:cNvSpPr/>
          <p:nvPr/>
        </p:nvSpPr>
        <p:spPr>
          <a:xfrm>
            <a:off x="7299960" y="3767733"/>
            <a:ext cx="268605" cy="15240"/>
          </a:xfrm>
          <a:prstGeom prst="roundRect">
            <a:avLst>
              <a:gd name="adj" fmla="val 370206"/>
            </a:avLst>
          </a:prstGeom>
          <a:solidFill>
            <a:srgbClr val="DFB8D1"/>
          </a:solidFill>
          <a:ln/>
        </p:spPr>
      </p:sp>
      <p:sp>
        <p:nvSpPr>
          <p:cNvPr id="11" name="Shape 9"/>
          <p:cNvSpPr/>
          <p:nvPr/>
        </p:nvSpPr>
        <p:spPr>
          <a:xfrm>
            <a:off x="7264837" y="3724989"/>
            <a:ext cx="100727" cy="100727"/>
          </a:xfrm>
          <a:prstGeom prst="roundRect">
            <a:avLst>
              <a:gd name="adj" fmla="val 453900"/>
            </a:avLst>
          </a:prstGeom>
          <a:solidFill>
            <a:srgbClr val="E851B2"/>
          </a:solidFill>
          <a:ln/>
        </p:spPr>
      </p:sp>
      <p:sp>
        <p:nvSpPr>
          <p:cNvPr id="12" name="Text 10"/>
          <p:cNvSpPr/>
          <p:nvPr/>
        </p:nvSpPr>
        <p:spPr>
          <a:xfrm>
            <a:off x="7852410" y="3670340"/>
            <a:ext cx="1580317" cy="197406"/>
          </a:xfrm>
          <a:prstGeom prst="rect">
            <a:avLst/>
          </a:prstGeom>
          <a:noFill/>
          <a:ln/>
        </p:spPr>
        <p:txBody>
          <a:bodyPr wrap="none" lIns="0" tIns="0" rIns="0" bIns="0" rtlCol="0" anchor="t"/>
          <a:lstStyle/>
          <a:p>
            <a:pPr algn="l" indent="0" marL="0">
              <a:lnSpc>
                <a:spcPts val="1550"/>
              </a:lnSpc>
              <a:buNone/>
            </a:pPr>
            <a:r>
              <a:rPr lang="en-US" sz="1200" dirty="0">
                <a:solidFill>
                  <a:srgbClr val="432338"/>
                </a:solidFill>
                <a:latin typeface="Noto Serif HK Semi Bold" pitchFamily="34" charset="0"/>
                <a:ea typeface="Noto Serif HK Semi Bold" pitchFamily="34" charset="-122"/>
                <a:cs typeface="Noto Serif HK Semi Bold" pitchFamily="34" charset="-120"/>
              </a:rPr>
              <a:t>1957</a:t>
            </a:r>
            <a:endParaRPr lang="en-US" sz="1200" dirty="0"/>
          </a:p>
        </p:txBody>
      </p:sp>
      <p:sp>
        <p:nvSpPr>
          <p:cNvPr id="13" name="Text 11"/>
          <p:cNvSpPr/>
          <p:nvPr/>
        </p:nvSpPr>
        <p:spPr>
          <a:xfrm>
            <a:off x="7852410" y="3919418"/>
            <a:ext cx="4447699" cy="176332"/>
          </a:xfrm>
          <a:prstGeom prst="rect">
            <a:avLst/>
          </a:prstGeom>
          <a:noFill/>
          <a:ln/>
        </p:spPr>
        <p:txBody>
          <a:bodyPr wrap="none" lIns="0" tIns="0" rIns="0" bIns="0" rtlCol="0" anchor="t"/>
          <a:lstStyle/>
          <a:p>
            <a:pPr algn="l"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HP goes public on NYSE</a:t>
            </a:r>
            <a:endParaRPr lang="en-US" sz="1050" dirty="0"/>
          </a:p>
        </p:txBody>
      </p:sp>
      <p:sp>
        <p:nvSpPr>
          <p:cNvPr id="14" name="Shape 12"/>
          <p:cNvSpPr/>
          <p:nvPr/>
        </p:nvSpPr>
        <p:spPr>
          <a:xfrm>
            <a:off x="7061835" y="4414123"/>
            <a:ext cx="268605" cy="15240"/>
          </a:xfrm>
          <a:prstGeom prst="roundRect">
            <a:avLst>
              <a:gd name="adj" fmla="val 370206"/>
            </a:avLst>
          </a:prstGeom>
          <a:solidFill>
            <a:srgbClr val="DFB8D1"/>
          </a:solidFill>
          <a:ln/>
        </p:spPr>
      </p:sp>
      <p:sp>
        <p:nvSpPr>
          <p:cNvPr id="15" name="Shape 13"/>
          <p:cNvSpPr/>
          <p:nvPr/>
        </p:nvSpPr>
        <p:spPr>
          <a:xfrm>
            <a:off x="7264837" y="4371380"/>
            <a:ext cx="100727" cy="100727"/>
          </a:xfrm>
          <a:prstGeom prst="roundRect">
            <a:avLst>
              <a:gd name="adj" fmla="val 453900"/>
            </a:avLst>
          </a:prstGeom>
          <a:solidFill>
            <a:srgbClr val="E851B2"/>
          </a:solidFill>
          <a:ln/>
        </p:spPr>
      </p:sp>
      <p:sp>
        <p:nvSpPr>
          <p:cNvPr id="16" name="Text 14"/>
          <p:cNvSpPr/>
          <p:nvPr/>
        </p:nvSpPr>
        <p:spPr>
          <a:xfrm>
            <a:off x="5197673" y="4316730"/>
            <a:ext cx="1580317" cy="197406"/>
          </a:xfrm>
          <a:prstGeom prst="rect">
            <a:avLst/>
          </a:prstGeom>
          <a:noFill/>
          <a:ln/>
        </p:spPr>
        <p:txBody>
          <a:bodyPr wrap="none" lIns="0" tIns="0" rIns="0" bIns="0" rtlCol="0" anchor="t"/>
          <a:lstStyle/>
          <a:p>
            <a:pPr algn="r" indent="0" marL="0">
              <a:lnSpc>
                <a:spcPts val="1550"/>
              </a:lnSpc>
              <a:buNone/>
            </a:pPr>
            <a:r>
              <a:rPr lang="en-US" sz="1200" dirty="0">
                <a:solidFill>
                  <a:srgbClr val="432338"/>
                </a:solidFill>
                <a:latin typeface="Noto Serif HK Semi Bold" pitchFamily="34" charset="0"/>
                <a:ea typeface="Noto Serif HK Semi Bold" pitchFamily="34" charset="-122"/>
                <a:cs typeface="Noto Serif HK Semi Bold" pitchFamily="34" charset="-120"/>
              </a:rPr>
              <a:t>1984</a:t>
            </a:r>
            <a:endParaRPr lang="en-US" sz="1200" dirty="0"/>
          </a:p>
        </p:txBody>
      </p:sp>
      <p:sp>
        <p:nvSpPr>
          <p:cNvPr id="17" name="Text 15"/>
          <p:cNvSpPr/>
          <p:nvPr/>
        </p:nvSpPr>
        <p:spPr>
          <a:xfrm>
            <a:off x="2330291" y="4565809"/>
            <a:ext cx="4447699" cy="176332"/>
          </a:xfrm>
          <a:prstGeom prst="rect">
            <a:avLst/>
          </a:prstGeom>
          <a:noFill/>
          <a:ln/>
        </p:spPr>
        <p:txBody>
          <a:bodyPr wrap="none" lIns="0" tIns="0" rIns="0" bIns="0" rtlCol="0" anchor="t"/>
          <a:lstStyle/>
          <a:p>
            <a:pPr algn="r"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LaserJet printer launched — revolutionizes office printing</a:t>
            </a:r>
            <a:endParaRPr lang="en-US" sz="1050" dirty="0"/>
          </a:p>
        </p:txBody>
      </p:sp>
      <p:sp>
        <p:nvSpPr>
          <p:cNvPr id="18" name="Shape 16"/>
          <p:cNvSpPr/>
          <p:nvPr/>
        </p:nvSpPr>
        <p:spPr>
          <a:xfrm>
            <a:off x="7299960" y="5060633"/>
            <a:ext cx="268605" cy="15240"/>
          </a:xfrm>
          <a:prstGeom prst="roundRect">
            <a:avLst>
              <a:gd name="adj" fmla="val 370206"/>
            </a:avLst>
          </a:prstGeom>
          <a:solidFill>
            <a:srgbClr val="DFB8D1"/>
          </a:solidFill>
          <a:ln/>
        </p:spPr>
      </p:sp>
      <p:sp>
        <p:nvSpPr>
          <p:cNvPr id="19" name="Shape 17"/>
          <p:cNvSpPr/>
          <p:nvPr/>
        </p:nvSpPr>
        <p:spPr>
          <a:xfrm>
            <a:off x="7264837" y="5017889"/>
            <a:ext cx="100727" cy="100727"/>
          </a:xfrm>
          <a:prstGeom prst="roundRect">
            <a:avLst>
              <a:gd name="adj" fmla="val 453900"/>
            </a:avLst>
          </a:prstGeom>
          <a:solidFill>
            <a:srgbClr val="E851B2"/>
          </a:solidFill>
          <a:ln/>
        </p:spPr>
      </p:sp>
      <p:sp>
        <p:nvSpPr>
          <p:cNvPr id="20" name="Text 18"/>
          <p:cNvSpPr/>
          <p:nvPr/>
        </p:nvSpPr>
        <p:spPr>
          <a:xfrm>
            <a:off x="7852410" y="4963239"/>
            <a:ext cx="1580317" cy="197406"/>
          </a:xfrm>
          <a:prstGeom prst="rect">
            <a:avLst/>
          </a:prstGeom>
          <a:noFill/>
          <a:ln/>
        </p:spPr>
        <p:txBody>
          <a:bodyPr wrap="none" lIns="0" tIns="0" rIns="0" bIns="0" rtlCol="0" anchor="t"/>
          <a:lstStyle/>
          <a:p>
            <a:pPr algn="l" indent="0" marL="0">
              <a:lnSpc>
                <a:spcPts val="1550"/>
              </a:lnSpc>
              <a:buNone/>
            </a:pPr>
            <a:r>
              <a:rPr lang="en-US" sz="1200" dirty="0">
                <a:solidFill>
                  <a:srgbClr val="432338"/>
                </a:solidFill>
                <a:latin typeface="Noto Serif HK Semi Bold" pitchFamily="34" charset="0"/>
                <a:ea typeface="Noto Serif HK Semi Bold" pitchFamily="34" charset="-122"/>
                <a:cs typeface="Noto Serif HK Semi Bold" pitchFamily="34" charset="-120"/>
              </a:rPr>
              <a:t>2015</a:t>
            </a:r>
            <a:endParaRPr lang="en-US" sz="1200" dirty="0"/>
          </a:p>
        </p:txBody>
      </p:sp>
      <p:sp>
        <p:nvSpPr>
          <p:cNvPr id="21" name="Text 19"/>
          <p:cNvSpPr/>
          <p:nvPr/>
        </p:nvSpPr>
        <p:spPr>
          <a:xfrm>
            <a:off x="7852410" y="5212318"/>
            <a:ext cx="4447699" cy="176332"/>
          </a:xfrm>
          <a:prstGeom prst="rect">
            <a:avLst/>
          </a:prstGeom>
          <a:noFill/>
          <a:ln/>
        </p:spPr>
        <p:txBody>
          <a:bodyPr wrap="none" lIns="0" tIns="0" rIns="0" bIns="0" rtlCol="0" anchor="t"/>
          <a:lstStyle/>
          <a:p>
            <a:pPr algn="l"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Corporate split into HP Inc. and HPE</a:t>
            </a:r>
            <a:endParaRPr lang="en-US" sz="1050" dirty="0"/>
          </a:p>
        </p:txBody>
      </p:sp>
      <p:sp>
        <p:nvSpPr>
          <p:cNvPr id="22" name="Shape 20"/>
          <p:cNvSpPr/>
          <p:nvPr/>
        </p:nvSpPr>
        <p:spPr>
          <a:xfrm>
            <a:off x="7061835" y="5707142"/>
            <a:ext cx="268605" cy="15240"/>
          </a:xfrm>
          <a:prstGeom prst="roundRect">
            <a:avLst>
              <a:gd name="adj" fmla="val 370206"/>
            </a:avLst>
          </a:prstGeom>
          <a:solidFill>
            <a:srgbClr val="DFB8D1"/>
          </a:solidFill>
          <a:ln/>
        </p:spPr>
      </p:sp>
      <p:sp>
        <p:nvSpPr>
          <p:cNvPr id="23" name="Shape 21"/>
          <p:cNvSpPr/>
          <p:nvPr/>
        </p:nvSpPr>
        <p:spPr>
          <a:xfrm>
            <a:off x="7264837" y="5664398"/>
            <a:ext cx="100727" cy="100727"/>
          </a:xfrm>
          <a:prstGeom prst="roundRect">
            <a:avLst>
              <a:gd name="adj" fmla="val 453900"/>
            </a:avLst>
          </a:prstGeom>
          <a:solidFill>
            <a:srgbClr val="E851B2"/>
          </a:solidFill>
          <a:ln/>
        </p:spPr>
      </p:sp>
      <p:sp>
        <p:nvSpPr>
          <p:cNvPr id="24" name="Text 22"/>
          <p:cNvSpPr/>
          <p:nvPr/>
        </p:nvSpPr>
        <p:spPr>
          <a:xfrm>
            <a:off x="5197673" y="5609749"/>
            <a:ext cx="1580317" cy="197406"/>
          </a:xfrm>
          <a:prstGeom prst="rect">
            <a:avLst/>
          </a:prstGeom>
          <a:noFill/>
          <a:ln/>
        </p:spPr>
        <p:txBody>
          <a:bodyPr wrap="none" lIns="0" tIns="0" rIns="0" bIns="0" rtlCol="0" anchor="t"/>
          <a:lstStyle/>
          <a:p>
            <a:pPr algn="r" indent="0" marL="0">
              <a:lnSpc>
                <a:spcPts val="1550"/>
              </a:lnSpc>
              <a:buNone/>
            </a:pPr>
            <a:r>
              <a:rPr lang="en-US" sz="1200" dirty="0">
                <a:solidFill>
                  <a:srgbClr val="432338"/>
                </a:solidFill>
                <a:latin typeface="Noto Serif HK Semi Bold" pitchFamily="34" charset="0"/>
                <a:ea typeface="Noto Serif HK Semi Bold" pitchFamily="34" charset="-122"/>
                <a:cs typeface="Noto Serif HK Semi Bold" pitchFamily="34" charset="-120"/>
              </a:rPr>
              <a:t>2024</a:t>
            </a:r>
            <a:endParaRPr lang="en-US" sz="1200" dirty="0"/>
          </a:p>
        </p:txBody>
      </p:sp>
      <p:sp>
        <p:nvSpPr>
          <p:cNvPr id="25" name="Text 23"/>
          <p:cNvSpPr/>
          <p:nvPr/>
        </p:nvSpPr>
        <p:spPr>
          <a:xfrm>
            <a:off x="2330291" y="5858828"/>
            <a:ext cx="4447699" cy="176332"/>
          </a:xfrm>
          <a:prstGeom prst="rect">
            <a:avLst/>
          </a:prstGeom>
          <a:noFill/>
          <a:ln/>
        </p:spPr>
        <p:txBody>
          <a:bodyPr wrap="none" lIns="0" tIns="0" rIns="0" bIns="0" rtlCol="0" anchor="t"/>
          <a:lstStyle/>
          <a:p>
            <a:pPr algn="r"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$53B+ revenue, 58,000+ employees worldwide</a:t>
            </a:r>
            <a:endParaRPr lang="en-US" sz="1050" dirty="0"/>
          </a:p>
        </p:txBody>
      </p:sp>
      <p:sp>
        <p:nvSpPr>
          <p:cNvPr id="26" name="Text 24"/>
          <p:cNvSpPr/>
          <p:nvPr/>
        </p:nvSpPr>
        <p:spPr>
          <a:xfrm>
            <a:off x="2330291" y="6781324"/>
            <a:ext cx="9969818" cy="528995"/>
          </a:xfrm>
          <a:prstGeom prst="rect">
            <a:avLst/>
          </a:prstGeom>
          <a:noFill/>
          <a:ln/>
        </p:spPr>
        <p:txBody>
          <a:bodyPr wrap="square" lIns="0" tIns="0" rIns="0" bIns="0" rtlCol="0" anchor="t"/>
          <a:lstStyle/>
          <a:p>
            <a:pPr algn="l"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Today, HP Inc. operates across </a:t>
            </a:r>
            <a:pPr algn="l" indent="0" marL="0">
              <a:lnSpc>
                <a:spcPts val="1350"/>
              </a:lnSpc>
              <a:buNone/>
            </a:pPr>
            <a:r>
              <a:rPr lang="en-US" sz="1050" b="1" dirty="0">
                <a:solidFill>
                  <a:srgbClr val="432338"/>
                </a:solidFill>
                <a:latin typeface="Source Sans 3" pitchFamily="34" charset="0"/>
                <a:ea typeface="Source Sans 3" pitchFamily="34" charset="-122"/>
                <a:cs typeface="Source Sans 3" pitchFamily="34" charset="-120"/>
              </a:rPr>
              <a:t>170+ countries</a:t>
            </a:r>
            <a:pPr algn="l" indent="0" marL="0">
              <a:lnSpc>
                <a:spcPts val="1350"/>
              </a:lnSpc>
              <a:buNone/>
            </a:pPr>
            <a:r>
              <a:rPr lang="en-US" sz="1050" dirty="0">
                <a:solidFill>
                  <a:srgbClr val="432338"/>
                </a:solidFill>
                <a:latin typeface="Source Sans 3" pitchFamily="34" charset="0"/>
                <a:ea typeface="Source Sans 3" pitchFamily="34" charset="-122"/>
                <a:cs typeface="Source Sans 3" pitchFamily="34" charset="-120"/>
              </a:rPr>
              <a:t>, serves hundreds of millions of customers, and continues to invest heavily in next-generation computing, sustainable print technology, and hybrid work solutions. Its deep brand equity and entrenched channel relationships represent formidable competitive moats that few technology peers can replicate.</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267182" y="1228725"/>
            <a:ext cx="7372826" cy="479346"/>
          </a:xfrm>
          <a:prstGeom prst="rect">
            <a:avLst/>
          </a:prstGeom>
          <a:noFill/>
          <a:ln/>
        </p:spPr>
        <p:txBody>
          <a:bodyPr wrap="none" lIns="0" tIns="0" rIns="0" bIns="0" rtlCol="0" anchor="t"/>
          <a:lstStyle/>
          <a:p>
            <a:pPr algn="l" indent="0" marL="0">
              <a:lnSpc>
                <a:spcPts val="3750"/>
              </a:lnSpc>
              <a:buNone/>
            </a:pPr>
            <a:r>
              <a:rPr lang="en-US" sz="3000" dirty="0">
                <a:solidFill>
                  <a:srgbClr val="371A2D"/>
                </a:solidFill>
                <a:latin typeface="Noto Serif HK Semi Bold" pitchFamily="34" charset="0"/>
                <a:ea typeface="Noto Serif HK Semi Bold" pitchFamily="34" charset="-122"/>
                <a:cs typeface="Noto Serif HK Semi Bold" pitchFamily="34" charset="-120"/>
              </a:rPr>
              <a:t>Mission, Vision &amp; Strategic Philosophy</a:t>
            </a:r>
            <a:endParaRPr lang="en-US" sz="3000" dirty="0"/>
          </a:p>
        </p:txBody>
      </p:sp>
      <p:sp>
        <p:nvSpPr>
          <p:cNvPr id="3" name="Shape 1"/>
          <p:cNvSpPr/>
          <p:nvPr/>
        </p:nvSpPr>
        <p:spPr>
          <a:xfrm>
            <a:off x="1149787" y="1898213"/>
            <a:ext cx="6083975" cy="5102543"/>
          </a:xfrm>
          <a:prstGeom prst="roundRect">
            <a:avLst>
              <a:gd name="adj" fmla="val 2300"/>
            </a:avLst>
          </a:prstGeom>
          <a:solidFill>
            <a:srgbClr val="E851B2">
              <a:alpha val="95000"/>
            </a:srgbClr>
          </a:solidFill>
          <a:ln/>
        </p:spPr>
      </p:sp>
      <p:sp>
        <p:nvSpPr>
          <p:cNvPr id="4" name="Text 2"/>
          <p:cNvSpPr/>
          <p:nvPr/>
        </p:nvSpPr>
        <p:spPr>
          <a:xfrm>
            <a:off x="1312664" y="2025015"/>
            <a:ext cx="1917382" cy="239554"/>
          </a:xfrm>
          <a:prstGeom prst="rect">
            <a:avLst/>
          </a:prstGeom>
          <a:noFill/>
          <a:ln/>
        </p:spPr>
        <p:txBody>
          <a:bodyPr wrap="none" lIns="0" tIns="0" rIns="0" bIns="0" rtlCol="0" anchor="t"/>
          <a:lstStyle/>
          <a:p>
            <a:pPr algn="l" indent="0" marL="0">
              <a:lnSpc>
                <a:spcPts val="1850"/>
              </a:lnSpc>
              <a:buNone/>
            </a:pPr>
            <a:r>
              <a:rPr lang="en-US" sz="1500" dirty="0">
                <a:solidFill>
                  <a:srgbClr val="371A2D"/>
                </a:solidFill>
                <a:latin typeface="Noto Serif HK Semi Bold" pitchFamily="34" charset="0"/>
                <a:ea typeface="Noto Serif HK Semi Bold" pitchFamily="34" charset="-122"/>
                <a:cs typeface="Noto Serif HK Semi Bold" pitchFamily="34" charset="-120"/>
              </a:rPr>
              <a:t>Mission Statement</a:t>
            </a:r>
            <a:endParaRPr lang="en-US" sz="1500" dirty="0"/>
          </a:p>
        </p:txBody>
      </p:sp>
      <p:sp>
        <p:nvSpPr>
          <p:cNvPr id="5" name="Text 3"/>
          <p:cNvSpPr/>
          <p:nvPr/>
        </p:nvSpPr>
        <p:spPr>
          <a:xfrm>
            <a:off x="1312664" y="2391370"/>
            <a:ext cx="5758220" cy="463629"/>
          </a:xfrm>
          <a:prstGeom prst="rect">
            <a:avLst/>
          </a:prstGeom>
          <a:noFill/>
          <a:ln/>
        </p:spPr>
        <p:txBody>
          <a:bodyPr wrap="square" lIns="0" tIns="0" rIns="0" bIns="0" rtlCol="0" anchor="t"/>
          <a:lstStyle/>
          <a:p>
            <a:pPr algn="l" indent="0" marL="0">
              <a:lnSpc>
                <a:spcPts val="1800"/>
              </a:lnSpc>
              <a:buNone/>
            </a:pPr>
            <a:r>
              <a:rPr lang="en-US" sz="1250" dirty="0">
                <a:solidFill>
                  <a:srgbClr val="000000"/>
                </a:solidFill>
                <a:latin typeface="Source Sans 3" pitchFamily="34" charset="0"/>
                <a:ea typeface="Source Sans 3" pitchFamily="34" charset="-122"/>
                <a:cs typeface="Source Sans 3" pitchFamily="34" charset="-120"/>
              </a:rPr>
              <a:t>To create technology that makes life better for everyone, everywhere — every person, every organization, and every community around the globe.</a:t>
            </a:r>
            <a:endParaRPr lang="en-US" sz="1250" dirty="0"/>
          </a:p>
        </p:txBody>
      </p:sp>
      <p:sp>
        <p:nvSpPr>
          <p:cNvPr id="6" name="Shape 4"/>
          <p:cNvSpPr/>
          <p:nvPr/>
        </p:nvSpPr>
        <p:spPr>
          <a:xfrm>
            <a:off x="1312664" y="3079101"/>
            <a:ext cx="5758220" cy="27980"/>
          </a:xfrm>
          <a:prstGeom prst="rect">
            <a:avLst/>
          </a:prstGeom>
          <a:solidFill>
            <a:srgbClr val="000000">
              <a:alpha val="50000"/>
            </a:srgbClr>
          </a:solidFill>
          <a:ln/>
        </p:spPr>
      </p:sp>
      <p:sp>
        <p:nvSpPr>
          <p:cNvPr id="7" name="Text 5"/>
          <p:cNvSpPr/>
          <p:nvPr/>
        </p:nvSpPr>
        <p:spPr>
          <a:xfrm>
            <a:off x="1312664" y="3249692"/>
            <a:ext cx="1917382" cy="239554"/>
          </a:xfrm>
          <a:prstGeom prst="rect">
            <a:avLst/>
          </a:prstGeom>
          <a:noFill/>
          <a:ln/>
        </p:spPr>
        <p:txBody>
          <a:bodyPr wrap="none" lIns="0" tIns="0" rIns="0" bIns="0" rtlCol="0" anchor="t"/>
          <a:lstStyle/>
          <a:p>
            <a:pPr algn="l" indent="0" marL="0">
              <a:lnSpc>
                <a:spcPts val="1850"/>
              </a:lnSpc>
              <a:buNone/>
            </a:pPr>
            <a:r>
              <a:rPr lang="en-US" sz="1500" dirty="0">
                <a:solidFill>
                  <a:srgbClr val="371A2D"/>
                </a:solidFill>
                <a:latin typeface="Noto Serif HK Semi Bold" pitchFamily="34" charset="0"/>
                <a:ea typeface="Noto Serif HK Semi Bold" pitchFamily="34" charset="-122"/>
                <a:cs typeface="Noto Serif HK Semi Bold" pitchFamily="34" charset="-120"/>
              </a:rPr>
              <a:t>Vision Statement</a:t>
            </a:r>
            <a:endParaRPr lang="en-US" sz="1500" dirty="0"/>
          </a:p>
        </p:txBody>
      </p:sp>
      <p:sp>
        <p:nvSpPr>
          <p:cNvPr id="8" name="Text 6"/>
          <p:cNvSpPr/>
          <p:nvPr/>
        </p:nvSpPr>
        <p:spPr>
          <a:xfrm>
            <a:off x="1312664" y="3616047"/>
            <a:ext cx="5758220" cy="463629"/>
          </a:xfrm>
          <a:prstGeom prst="rect">
            <a:avLst/>
          </a:prstGeom>
          <a:noFill/>
          <a:ln/>
        </p:spPr>
        <p:txBody>
          <a:bodyPr wrap="square" lIns="0" tIns="0" rIns="0" bIns="0" rtlCol="0" anchor="t"/>
          <a:lstStyle/>
          <a:p>
            <a:pPr algn="l" indent="0" marL="0">
              <a:lnSpc>
                <a:spcPts val="1800"/>
              </a:lnSpc>
              <a:buNone/>
            </a:pPr>
            <a:r>
              <a:rPr lang="en-US" sz="1250" dirty="0">
                <a:solidFill>
                  <a:srgbClr val="000000"/>
                </a:solidFill>
                <a:latin typeface="Source Sans 3" pitchFamily="34" charset="0"/>
                <a:ea typeface="Source Sans 3" pitchFamily="34" charset="-122"/>
                <a:cs typeface="Source Sans 3" pitchFamily="34" charset="-120"/>
              </a:rPr>
              <a:t>To be the most innovative, trusted, and sustainable technology company delivering exceptional experiences to our customers, partners, and the world at large.</a:t>
            </a:r>
            <a:endParaRPr lang="en-US" sz="1250" dirty="0"/>
          </a:p>
        </p:txBody>
      </p:sp>
      <p:sp>
        <p:nvSpPr>
          <p:cNvPr id="9" name="Shape 7"/>
          <p:cNvSpPr/>
          <p:nvPr/>
        </p:nvSpPr>
        <p:spPr>
          <a:xfrm>
            <a:off x="1312664" y="4303778"/>
            <a:ext cx="5758220" cy="27980"/>
          </a:xfrm>
          <a:prstGeom prst="rect">
            <a:avLst/>
          </a:prstGeom>
          <a:solidFill>
            <a:srgbClr val="000000">
              <a:alpha val="50000"/>
            </a:srgbClr>
          </a:solidFill>
          <a:ln/>
        </p:spPr>
      </p:sp>
      <p:sp>
        <p:nvSpPr>
          <p:cNvPr id="10" name="Text 8"/>
          <p:cNvSpPr/>
          <p:nvPr/>
        </p:nvSpPr>
        <p:spPr>
          <a:xfrm>
            <a:off x="1312664" y="4474369"/>
            <a:ext cx="1917382" cy="239554"/>
          </a:xfrm>
          <a:prstGeom prst="rect">
            <a:avLst/>
          </a:prstGeom>
          <a:noFill/>
          <a:ln/>
        </p:spPr>
        <p:txBody>
          <a:bodyPr wrap="none" lIns="0" tIns="0" rIns="0" bIns="0" rtlCol="0" anchor="t"/>
          <a:lstStyle/>
          <a:p>
            <a:pPr algn="l" indent="0" marL="0">
              <a:lnSpc>
                <a:spcPts val="1850"/>
              </a:lnSpc>
              <a:buNone/>
            </a:pPr>
            <a:r>
              <a:rPr lang="en-US" sz="1500" dirty="0">
                <a:solidFill>
                  <a:srgbClr val="371A2D"/>
                </a:solidFill>
                <a:latin typeface="Noto Serif HK Semi Bold" pitchFamily="34" charset="0"/>
                <a:ea typeface="Noto Serif HK Semi Bold" pitchFamily="34" charset="-122"/>
                <a:cs typeface="Noto Serif HK Semi Bold" pitchFamily="34" charset="-120"/>
              </a:rPr>
              <a:t>Core Values</a:t>
            </a:r>
            <a:endParaRPr lang="en-US" sz="1500" dirty="0"/>
          </a:p>
        </p:txBody>
      </p:sp>
      <p:sp>
        <p:nvSpPr>
          <p:cNvPr id="11" name="Text 9"/>
          <p:cNvSpPr/>
          <p:nvPr/>
        </p:nvSpPr>
        <p:spPr>
          <a:xfrm>
            <a:off x="1312664" y="4840724"/>
            <a:ext cx="5758220" cy="1060133"/>
          </a:xfrm>
          <a:prstGeom prst="rect">
            <a:avLst/>
          </a:prstGeom>
          <a:noFill/>
          <a:ln/>
        </p:spPr>
        <p:txBody>
          <a:bodyPr wrap="square" lIns="0" tIns="0" rIns="0" bIns="0" rtlCol="0" anchor="t"/>
          <a:lstStyle/>
          <a:p>
            <a:pPr algn="l" marL="342900" indent="-342900">
              <a:lnSpc>
                <a:spcPts val="1800"/>
              </a:lnSpc>
              <a:buSzPct val="100000"/>
              <a:buChar char="•"/>
            </a:pPr>
            <a:r>
              <a:rPr lang="en-US" sz="1250" dirty="0">
                <a:solidFill>
                  <a:srgbClr val="000000"/>
                </a:solidFill>
                <a:latin typeface="Source Sans 3" pitchFamily="34" charset="0"/>
                <a:ea typeface="Source Sans 3" pitchFamily="34" charset="-122"/>
                <a:cs typeface="Source Sans 3" pitchFamily="34" charset="-120"/>
              </a:rPr>
              <a:t>Partner first — ecosystem-driven growth</a:t>
            </a:r>
            <a:endParaRPr lang="en-US" sz="1250" dirty="0"/>
          </a:p>
          <a:p>
            <a:pPr algn="l" marL="342900" indent="-342900">
              <a:lnSpc>
                <a:spcPts val="1800"/>
              </a:lnSpc>
              <a:buSzPct val="100000"/>
              <a:buChar char="•"/>
            </a:pPr>
            <a:r>
              <a:rPr lang="en-US" sz="1250" dirty="0">
                <a:solidFill>
                  <a:srgbClr val="000000"/>
                </a:solidFill>
                <a:latin typeface="Source Sans 3" pitchFamily="34" charset="0"/>
                <a:ea typeface="Source Sans 3" pitchFamily="34" charset="-122"/>
                <a:cs typeface="Source Sans 3" pitchFamily="34" charset="-120"/>
              </a:rPr>
              <a:t>Accelerate — urgency and innovation velocity</a:t>
            </a:r>
            <a:endParaRPr lang="en-US" sz="1250" dirty="0"/>
          </a:p>
          <a:p>
            <a:pPr algn="l" marL="342900" indent="-342900">
              <a:lnSpc>
                <a:spcPts val="1800"/>
              </a:lnSpc>
              <a:buSzPct val="100000"/>
              <a:buChar char="•"/>
            </a:pPr>
            <a:r>
              <a:rPr lang="en-US" sz="1250" dirty="0">
                <a:solidFill>
                  <a:srgbClr val="000000"/>
                </a:solidFill>
                <a:latin typeface="Source Sans 3" pitchFamily="34" charset="0"/>
                <a:ea typeface="Source Sans 3" pitchFamily="34" charset="-122"/>
                <a:cs typeface="Source Sans 3" pitchFamily="34" charset="-120"/>
              </a:rPr>
              <a:t>Act with integrity in every market</a:t>
            </a:r>
            <a:endParaRPr lang="en-US" sz="1250" dirty="0"/>
          </a:p>
          <a:p>
            <a:pPr algn="l" marL="342900" indent="-342900">
              <a:lnSpc>
                <a:spcPts val="1800"/>
              </a:lnSpc>
              <a:buSzPct val="100000"/>
              <a:buChar char="•"/>
            </a:pPr>
            <a:r>
              <a:rPr lang="en-US" sz="1250" dirty="0">
                <a:solidFill>
                  <a:srgbClr val="000000"/>
                </a:solidFill>
                <a:latin typeface="Source Sans 3" pitchFamily="34" charset="0"/>
                <a:ea typeface="Source Sans 3" pitchFamily="34" charset="-122"/>
                <a:cs typeface="Source Sans 3" pitchFamily="34" charset="-120"/>
              </a:rPr>
              <a:t>Drive sustainability as a business imperative</a:t>
            </a:r>
            <a:endParaRPr lang="en-US" sz="1250" dirty="0"/>
          </a:p>
        </p:txBody>
      </p:sp>
      <p:sp>
        <p:nvSpPr>
          <p:cNvPr id="12" name="Text 10"/>
          <p:cNvSpPr/>
          <p:nvPr/>
        </p:nvSpPr>
        <p:spPr>
          <a:xfrm>
            <a:off x="7521654" y="2025015"/>
            <a:ext cx="3232785" cy="239554"/>
          </a:xfrm>
          <a:prstGeom prst="rect">
            <a:avLst/>
          </a:prstGeom>
          <a:noFill/>
          <a:ln/>
        </p:spPr>
        <p:txBody>
          <a:bodyPr wrap="none" lIns="0" tIns="0" rIns="0" bIns="0" rtlCol="0" anchor="t"/>
          <a:lstStyle/>
          <a:p>
            <a:pPr algn="l" indent="0" marL="0">
              <a:lnSpc>
                <a:spcPts val="1850"/>
              </a:lnSpc>
              <a:buNone/>
            </a:pPr>
            <a:r>
              <a:rPr lang="en-US" sz="1500" dirty="0">
                <a:solidFill>
                  <a:srgbClr val="371A2D"/>
                </a:solidFill>
                <a:latin typeface="Noto Serif HK Semi Bold" pitchFamily="34" charset="0"/>
                <a:ea typeface="Noto Serif HK Semi Bold" pitchFamily="34" charset="-122"/>
                <a:cs typeface="Noto Serif HK Semi Bold" pitchFamily="34" charset="-120"/>
              </a:rPr>
              <a:t>Strategic Philosophy for Investors</a:t>
            </a:r>
            <a:endParaRPr lang="en-US" sz="1500" dirty="0"/>
          </a:p>
        </p:txBody>
      </p:sp>
      <p:sp>
        <p:nvSpPr>
          <p:cNvPr id="13" name="Text 11"/>
          <p:cNvSpPr/>
          <p:nvPr/>
        </p:nvSpPr>
        <p:spPr>
          <a:xfrm>
            <a:off x="7521654" y="2391370"/>
            <a:ext cx="5849183" cy="463629"/>
          </a:xfrm>
          <a:prstGeom prst="rect">
            <a:avLst/>
          </a:prstGeom>
          <a:noFill/>
          <a:ln/>
        </p:spPr>
        <p:txBody>
          <a:bodyPr wrap="square" lIns="0" tIns="0" rIns="0" bIns="0" rtlCol="0" anchor="t"/>
          <a:lstStyle/>
          <a:p>
            <a:pPr algn="l" indent="0" marL="0">
              <a:lnSpc>
                <a:spcPts val="1800"/>
              </a:lnSpc>
              <a:buNone/>
            </a:pPr>
            <a:r>
              <a:rPr lang="en-US" sz="1250" dirty="0">
                <a:solidFill>
                  <a:srgbClr val="432338"/>
                </a:solidFill>
                <a:latin typeface="Source Sans 3" pitchFamily="34" charset="0"/>
                <a:ea typeface="Source Sans 3" pitchFamily="34" charset="-122"/>
                <a:cs typeface="Source Sans 3" pitchFamily="34" charset="-120"/>
              </a:rPr>
              <a:t>HP Inc.'s strategic framework rests on three foundational pillars that anchor its long-term value creation thesis:</a:t>
            </a:r>
            <a:endParaRPr lang="en-US" sz="1250" dirty="0"/>
          </a:p>
        </p:txBody>
      </p:sp>
      <p:sp>
        <p:nvSpPr>
          <p:cNvPr id="14" name="Shape 12"/>
          <p:cNvSpPr/>
          <p:nvPr/>
        </p:nvSpPr>
        <p:spPr>
          <a:xfrm>
            <a:off x="7521654" y="2997637"/>
            <a:ext cx="366593" cy="366593"/>
          </a:xfrm>
          <a:prstGeom prst="roundRect">
            <a:avLst>
              <a:gd name="adj" fmla="val 18672"/>
            </a:avLst>
          </a:prstGeom>
          <a:solidFill>
            <a:srgbClr val="F9D2EB"/>
          </a:solidFill>
          <a:ln w="7620">
            <a:solidFill>
              <a:srgbClr val="DFB8D1"/>
            </a:solidFill>
            <a:prstDash val="solid"/>
          </a:ln>
        </p:spPr>
      </p:sp>
      <p:sp>
        <p:nvSpPr>
          <p:cNvPr id="15" name="Text 13"/>
          <p:cNvSpPr/>
          <p:nvPr/>
        </p:nvSpPr>
        <p:spPr>
          <a:xfrm>
            <a:off x="7589877" y="3037106"/>
            <a:ext cx="230029" cy="287536"/>
          </a:xfrm>
          <a:prstGeom prst="rect">
            <a:avLst/>
          </a:prstGeom>
          <a:noFill/>
          <a:ln/>
        </p:spPr>
        <p:txBody>
          <a:bodyPr wrap="none" lIns="0" tIns="0" rIns="0" bIns="0" rtlCol="0" anchor="t"/>
          <a:lstStyle/>
          <a:p>
            <a:pPr algn="ctr" indent="0" marL="0">
              <a:lnSpc>
                <a:spcPts val="1800"/>
              </a:lnSpc>
              <a:buNone/>
            </a:pPr>
            <a:r>
              <a:rPr lang="en-US" sz="1800" dirty="0">
                <a:solidFill>
                  <a:srgbClr val="432338"/>
                </a:solidFill>
                <a:latin typeface="Noto Serif HK Semi Bold" pitchFamily="34" charset="0"/>
                <a:ea typeface="Noto Serif HK Semi Bold" pitchFamily="34" charset="-122"/>
                <a:cs typeface="Noto Serif HK Semi Bold" pitchFamily="34" charset="-120"/>
              </a:rPr>
              <a:t>1</a:t>
            </a:r>
            <a:endParaRPr lang="en-US" sz="1800" dirty="0"/>
          </a:p>
        </p:txBody>
      </p:sp>
      <p:sp>
        <p:nvSpPr>
          <p:cNvPr id="16" name="Text 14"/>
          <p:cNvSpPr/>
          <p:nvPr/>
        </p:nvSpPr>
        <p:spPr>
          <a:xfrm>
            <a:off x="8015049" y="3053596"/>
            <a:ext cx="1917382" cy="239554"/>
          </a:xfrm>
          <a:prstGeom prst="rect">
            <a:avLst/>
          </a:prstGeom>
          <a:noFill/>
          <a:ln/>
        </p:spPr>
        <p:txBody>
          <a:bodyPr wrap="none" lIns="0" tIns="0" rIns="0" bIns="0" rtlCol="0" anchor="t"/>
          <a:lstStyle/>
          <a:p>
            <a:pPr algn="l" indent="0" marL="0">
              <a:lnSpc>
                <a:spcPts val="1850"/>
              </a:lnSpc>
              <a:buNone/>
            </a:pPr>
            <a:r>
              <a:rPr lang="en-US" sz="1500" dirty="0">
                <a:solidFill>
                  <a:srgbClr val="432338"/>
                </a:solidFill>
                <a:latin typeface="Noto Serif HK Semi Bold" pitchFamily="34" charset="0"/>
                <a:ea typeface="Noto Serif HK Semi Bold" pitchFamily="34" charset="-122"/>
                <a:cs typeface="Noto Serif HK Semi Bold" pitchFamily="34" charset="-120"/>
              </a:rPr>
              <a:t>Reinvent the Core</a:t>
            </a:r>
            <a:endParaRPr lang="en-US" sz="1500" dirty="0"/>
          </a:p>
        </p:txBody>
      </p:sp>
      <p:sp>
        <p:nvSpPr>
          <p:cNvPr id="17" name="Text 15"/>
          <p:cNvSpPr/>
          <p:nvPr/>
        </p:nvSpPr>
        <p:spPr>
          <a:xfrm>
            <a:off x="8015049" y="3419951"/>
            <a:ext cx="5355788" cy="695444"/>
          </a:xfrm>
          <a:prstGeom prst="rect">
            <a:avLst/>
          </a:prstGeom>
          <a:noFill/>
          <a:ln/>
        </p:spPr>
        <p:txBody>
          <a:bodyPr wrap="square" lIns="0" tIns="0" rIns="0" bIns="0" rtlCol="0" anchor="t"/>
          <a:lstStyle/>
          <a:p>
            <a:pPr algn="l" indent="0" marL="0">
              <a:lnSpc>
                <a:spcPts val="1800"/>
              </a:lnSpc>
              <a:buNone/>
            </a:pPr>
            <a:r>
              <a:rPr lang="en-US" sz="1250" dirty="0">
                <a:solidFill>
                  <a:srgbClr val="432338"/>
                </a:solidFill>
                <a:latin typeface="Source Sans 3" pitchFamily="34" charset="0"/>
                <a:ea typeface="Source Sans 3" pitchFamily="34" charset="-122"/>
                <a:cs typeface="Source Sans 3" pitchFamily="34" charset="-120"/>
              </a:rPr>
              <a:t>Continuously evolve the printing and personal systems businesses through AI integration, subscription-based recurring revenue, and premium product tiering to defend margins and expand wallet share.</a:t>
            </a:r>
            <a:endParaRPr lang="en-US" sz="1250" dirty="0"/>
          </a:p>
        </p:txBody>
      </p:sp>
      <p:sp>
        <p:nvSpPr>
          <p:cNvPr id="18" name="Shape 16"/>
          <p:cNvSpPr/>
          <p:nvPr/>
        </p:nvSpPr>
        <p:spPr>
          <a:xfrm>
            <a:off x="7521654" y="4368998"/>
            <a:ext cx="366593" cy="366593"/>
          </a:xfrm>
          <a:prstGeom prst="roundRect">
            <a:avLst>
              <a:gd name="adj" fmla="val 18672"/>
            </a:avLst>
          </a:prstGeom>
          <a:solidFill>
            <a:srgbClr val="F9D2EB"/>
          </a:solidFill>
          <a:ln w="7620">
            <a:solidFill>
              <a:srgbClr val="DFB8D1"/>
            </a:solidFill>
            <a:prstDash val="solid"/>
          </a:ln>
        </p:spPr>
      </p:sp>
      <p:sp>
        <p:nvSpPr>
          <p:cNvPr id="19" name="Text 17"/>
          <p:cNvSpPr/>
          <p:nvPr/>
        </p:nvSpPr>
        <p:spPr>
          <a:xfrm>
            <a:off x="7589877" y="4408468"/>
            <a:ext cx="230029" cy="287536"/>
          </a:xfrm>
          <a:prstGeom prst="rect">
            <a:avLst/>
          </a:prstGeom>
          <a:noFill/>
          <a:ln/>
        </p:spPr>
        <p:txBody>
          <a:bodyPr wrap="none" lIns="0" tIns="0" rIns="0" bIns="0" rtlCol="0" anchor="t"/>
          <a:lstStyle/>
          <a:p>
            <a:pPr algn="ctr" indent="0" marL="0">
              <a:lnSpc>
                <a:spcPts val="1800"/>
              </a:lnSpc>
              <a:buNone/>
            </a:pPr>
            <a:r>
              <a:rPr lang="en-US" sz="1800" dirty="0">
                <a:solidFill>
                  <a:srgbClr val="432338"/>
                </a:solidFill>
                <a:latin typeface="Noto Serif HK Semi Bold" pitchFamily="34" charset="0"/>
                <a:ea typeface="Noto Serif HK Semi Bold" pitchFamily="34" charset="-122"/>
                <a:cs typeface="Noto Serif HK Semi Bold" pitchFamily="34" charset="-120"/>
              </a:rPr>
              <a:t>2</a:t>
            </a:r>
            <a:endParaRPr lang="en-US" sz="1800" dirty="0"/>
          </a:p>
        </p:txBody>
      </p:sp>
      <p:sp>
        <p:nvSpPr>
          <p:cNvPr id="20" name="Text 18"/>
          <p:cNvSpPr/>
          <p:nvPr/>
        </p:nvSpPr>
        <p:spPr>
          <a:xfrm>
            <a:off x="8015049" y="4424958"/>
            <a:ext cx="1917382" cy="239554"/>
          </a:xfrm>
          <a:prstGeom prst="rect">
            <a:avLst/>
          </a:prstGeom>
          <a:noFill/>
          <a:ln/>
        </p:spPr>
        <p:txBody>
          <a:bodyPr wrap="none" lIns="0" tIns="0" rIns="0" bIns="0" rtlCol="0" anchor="t"/>
          <a:lstStyle/>
          <a:p>
            <a:pPr algn="l" indent="0" marL="0">
              <a:lnSpc>
                <a:spcPts val="1850"/>
              </a:lnSpc>
              <a:buNone/>
            </a:pPr>
            <a:r>
              <a:rPr lang="en-US" sz="1500" dirty="0">
                <a:solidFill>
                  <a:srgbClr val="432338"/>
                </a:solidFill>
                <a:latin typeface="Noto Serif HK Semi Bold" pitchFamily="34" charset="0"/>
                <a:ea typeface="Noto Serif HK Semi Bold" pitchFamily="34" charset="-122"/>
                <a:cs typeface="Noto Serif HK Semi Bold" pitchFamily="34" charset="-120"/>
              </a:rPr>
              <a:t>Scale Future Bets</a:t>
            </a:r>
            <a:endParaRPr lang="en-US" sz="1500" dirty="0"/>
          </a:p>
        </p:txBody>
      </p:sp>
      <p:sp>
        <p:nvSpPr>
          <p:cNvPr id="21" name="Text 19"/>
          <p:cNvSpPr/>
          <p:nvPr/>
        </p:nvSpPr>
        <p:spPr>
          <a:xfrm>
            <a:off x="8015049" y="4791313"/>
            <a:ext cx="5355788" cy="695444"/>
          </a:xfrm>
          <a:prstGeom prst="rect">
            <a:avLst/>
          </a:prstGeom>
          <a:noFill/>
          <a:ln/>
        </p:spPr>
        <p:txBody>
          <a:bodyPr wrap="square" lIns="0" tIns="0" rIns="0" bIns="0" rtlCol="0" anchor="t"/>
          <a:lstStyle/>
          <a:p>
            <a:pPr algn="l" indent="0" marL="0">
              <a:lnSpc>
                <a:spcPts val="1800"/>
              </a:lnSpc>
              <a:buNone/>
            </a:pPr>
            <a:r>
              <a:rPr lang="en-US" sz="1250" dirty="0">
                <a:solidFill>
                  <a:srgbClr val="432338"/>
                </a:solidFill>
                <a:latin typeface="Source Sans 3" pitchFamily="34" charset="0"/>
                <a:ea typeface="Source Sans 3" pitchFamily="34" charset="-122"/>
                <a:cs typeface="Source Sans 3" pitchFamily="34" charset="-120"/>
              </a:rPr>
              <a:t>Invest aggressively in adjacencies — industrial 3D printing, hybrid workforce solutions, workforce experience platforms, and security-embedded hardware — to unlock new total addressable markets.</a:t>
            </a:r>
            <a:endParaRPr lang="en-US" sz="1250" dirty="0"/>
          </a:p>
        </p:txBody>
      </p:sp>
      <p:sp>
        <p:nvSpPr>
          <p:cNvPr id="22" name="Shape 20"/>
          <p:cNvSpPr/>
          <p:nvPr/>
        </p:nvSpPr>
        <p:spPr>
          <a:xfrm>
            <a:off x="7521654" y="5740360"/>
            <a:ext cx="366593" cy="366593"/>
          </a:xfrm>
          <a:prstGeom prst="roundRect">
            <a:avLst>
              <a:gd name="adj" fmla="val 18672"/>
            </a:avLst>
          </a:prstGeom>
          <a:solidFill>
            <a:srgbClr val="F9D2EB"/>
          </a:solidFill>
          <a:ln w="7620">
            <a:solidFill>
              <a:srgbClr val="DFB8D1"/>
            </a:solidFill>
            <a:prstDash val="solid"/>
          </a:ln>
        </p:spPr>
      </p:sp>
      <p:sp>
        <p:nvSpPr>
          <p:cNvPr id="23" name="Text 21"/>
          <p:cNvSpPr/>
          <p:nvPr/>
        </p:nvSpPr>
        <p:spPr>
          <a:xfrm>
            <a:off x="7589877" y="5779830"/>
            <a:ext cx="230029" cy="287536"/>
          </a:xfrm>
          <a:prstGeom prst="rect">
            <a:avLst/>
          </a:prstGeom>
          <a:noFill/>
          <a:ln/>
        </p:spPr>
        <p:txBody>
          <a:bodyPr wrap="none" lIns="0" tIns="0" rIns="0" bIns="0" rtlCol="0" anchor="t"/>
          <a:lstStyle/>
          <a:p>
            <a:pPr algn="ctr" indent="0" marL="0">
              <a:lnSpc>
                <a:spcPts val="1800"/>
              </a:lnSpc>
              <a:buNone/>
            </a:pPr>
            <a:r>
              <a:rPr lang="en-US" sz="1800" dirty="0">
                <a:solidFill>
                  <a:srgbClr val="432338"/>
                </a:solidFill>
                <a:latin typeface="Noto Serif HK Semi Bold" pitchFamily="34" charset="0"/>
                <a:ea typeface="Noto Serif HK Semi Bold" pitchFamily="34" charset="-122"/>
                <a:cs typeface="Noto Serif HK Semi Bold" pitchFamily="34" charset="-120"/>
              </a:rPr>
              <a:t>3</a:t>
            </a:r>
            <a:endParaRPr lang="en-US" sz="1800" dirty="0"/>
          </a:p>
        </p:txBody>
      </p:sp>
      <p:sp>
        <p:nvSpPr>
          <p:cNvPr id="24" name="Text 22"/>
          <p:cNvSpPr/>
          <p:nvPr/>
        </p:nvSpPr>
        <p:spPr>
          <a:xfrm>
            <a:off x="8015049" y="5796320"/>
            <a:ext cx="2318504" cy="239554"/>
          </a:xfrm>
          <a:prstGeom prst="rect">
            <a:avLst/>
          </a:prstGeom>
          <a:noFill/>
          <a:ln/>
        </p:spPr>
        <p:txBody>
          <a:bodyPr wrap="none" lIns="0" tIns="0" rIns="0" bIns="0" rtlCol="0" anchor="t"/>
          <a:lstStyle/>
          <a:p>
            <a:pPr algn="l" indent="0" marL="0">
              <a:lnSpc>
                <a:spcPts val="1850"/>
              </a:lnSpc>
              <a:buNone/>
            </a:pPr>
            <a:r>
              <a:rPr lang="en-US" sz="1500" dirty="0">
                <a:solidFill>
                  <a:srgbClr val="432338"/>
                </a:solidFill>
                <a:latin typeface="Noto Serif HK Semi Bold" pitchFamily="34" charset="0"/>
                <a:ea typeface="Noto Serif HK Semi Bold" pitchFamily="34" charset="-122"/>
                <a:cs typeface="Noto Serif HK Semi Bold" pitchFamily="34" charset="-120"/>
              </a:rPr>
              <a:t>Lead with Sustainability</a:t>
            </a:r>
            <a:endParaRPr lang="en-US" sz="1500" dirty="0"/>
          </a:p>
        </p:txBody>
      </p:sp>
      <p:sp>
        <p:nvSpPr>
          <p:cNvPr id="25" name="Text 23"/>
          <p:cNvSpPr/>
          <p:nvPr/>
        </p:nvSpPr>
        <p:spPr>
          <a:xfrm>
            <a:off x="8015049" y="6162675"/>
            <a:ext cx="5355788" cy="695444"/>
          </a:xfrm>
          <a:prstGeom prst="rect">
            <a:avLst/>
          </a:prstGeom>
          <a:noFill/>
          <a:ln/>
        </p:spPr>
        <p:txBody>
          <a:bodyPr wrap="square" lIns="0" tIns="0" rIns="0" bIns="0" rtlCol="0" anchor="t"/>
          <a:lstStyle/>
          <a:p>
            <a:pPr algn="l" indent="0" marL="0">
              <a:lnSpc>
                <a:spcPts val="1800"/>
              </a:lnSpc>
              <a:buNone/>
            </a:pPr>
            <a:r>
              <a:rPr lang="en-US" sz="1250" dirty="0">
                <a:solidFill>
                  <a:srgbClr val="432338"/>
                </a:solidFill>
                <a:latin typeface="Source Sans 3" pitchFamily="34" charset="0"/>
                <a:ea typeface="Source Sans 3" pitchFamily="34" charset="-122"/>
                <a:cs typeface="Source Sans 3" pitchFamily="34" charset="-120"/>
              </a:rPr>
              <a:t>Position HP's environmental leadership — circular economy commitments, carbon neutrality goals, and responsible supply chains — as a differentiated enterprise selling point and ESG investment thesis.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4618" y="971550"/>
            <a:ext cx="5356146" cy="554950"/>
          </a:xfrm>
          <a:prstGeom prst="rect">
            <a:avLst/>
          </a:prstGeom>
          <a:noFill/>
          <a:ln/>
        </p:spPr>
        <p:txBody>
          <a:bodyPr wrap="none" lIns="0" tIns="0" rIns="0" bIns="0" rtlCol="0" anchor="t"/>
          <a:lstStyle/>
          <a:p>
            <a:pPr algn="l" indent="0" marL="0">
              <a:lnSpc>
                <a:spcPts val="4350"/>
              </a:lnSpc>
              <a:buNone/>
            </a:pPr>
            <a:r>
              <a:rPr lang="en-US" sz="3450" dirty="0">
                <a:solidFill>
                  <a:srgbClr val="371A2D"/>
                </a:solidFill>
                <a:latin typeface="Noto Serif HK Semi Bold" pitchFamily="34" charset="0"/>
                <a:ea typeface="Noto Serif HK Semi Bold" pitchFamily="34" charset="-122"/>
                <a:cs typeface="Noto Serif HK Semi Bold" pitchFamily="34" charset="-120"/>
              </a:rPr>
              <a:t>Core Business Segments</a:t>
            </a:r>
            <a:endParaRPr lang="en-US" sz="3450" dirty="0"/>
          </a:p>
        </p:txBody>
      </p:sp>
      <p:sp>
        <p:nvSpPr>
          <p:cNvPr id="3" name="Text 1"/>
          <p:cNvSpPr/>
          <p:nvPr/>
        </p:nvSpPr>
        <p:spPr>
          <a:xfrm>
            <a:off x="754618" y="1866305"/>
            <a:ext cx="13121164" cy="573881"/>
          </a:xfrm>
          <a:prstGeom prst="rect">
            <a:avLst/>
          </a:prstGeom>
          <a:noFill/>
          <a:ln/>
        </p:spPr>
        <p:txBody>
          <a:bodyPr wrap="square" lIns="0" tIns="0" rIns="0" bIns="0" rtlCol="0" anchor="t"/>
          <a:lstStyle/>
          <a:p>
            <a:pPr algn="l" indent="0" marL="0">
              <a:lnSpc>
                <a:spcPts val="2250"/>
              </a:lnSpc>
              <a:buNone/>
            </a:pPr>
            <a:r>
              <a:rPr lang="en-US" sz="1450" dirty="0">
                <a:solidFill>
                  <a:srgbClr val="432338"/>
                </a:solidFill>
                <a:latin typeface="Source Sans 3" pitchFamily="34" charset="0"/>
                <a:ea typeface="Source Sans 3" pitchFamily="34" charset="-122"/>
                <a:cs typeface="Source Sans 3" pitchFamily="34" charset="-120"/>
              </a:rPr>
              <a:t>HP Inc. operates through three clearly defined, financially reportable business segments. Together they form a balanced, diversified portfolio where hardware drives volume, services drive recurring revenue, and innovation drives long-term differentiation.</a:t>
            </a:r>
            <a:endParaRPr lang="en-US" sz="1450" dirty="0"/>
          </a:p>
        </p:txBody>
      </p:sp>
      <p:sp>
        <p:nvSpPr>
          <p:cNvPr id="4" name="Shape 2"/>
          <p:cNvSpPr/>
          <p:nvPr/>
        </p:nvSpPr>
        <p:spPr>
          <a:xfrm>
            <a:off x="754618" y="2631281"/>
            <a:ext cx="4260413" cy="4626769"/>
          </a:xfrm>
          <a:prstGeom prst="roundRect">
            <a:avLst>
              <a:gd name="adj" fmla="val 1860"/>
            </a:avLst>
          </a:prstGeom>
          <a:solidFill>
            <a:srgbClr val="F9D2EB"/>
          </a:solidFill>
          <a:ln w="7620">
            <a:solidFill>
              <a:srgbClr val="DFB8D1"/>
            </a:solidFill>
            <a:prstDash val="solid"/>
          </a:ln>
        </p:spPr>
      </p:sp>
      <p:sp>
        <p:nvSpPr>
          <p:cNvPr id="5" name="Text 3"/>
          <p:cNvSpPr/>
          <p:nvPr/>
        </p:nvSpPr>
        <p:spPr>
          <a:xfrm>
            <a:off x="950833" y="2827496"/>
            <a:ext cx="2219563" cy="300276"/>
          </a:xfrm>
          <a:prstGeom prst="rect">
            <a:avLst/>
          </a:prstGeom>
          <a:noFill/>
          <a:ln/>
        </p:spPr>
        <p:txBody>
          <a:bodyPr wrap="none" lIns="0" tIns="0" rIns="0" bIns="0" rtlCol="0" anchor="t"/>
          <a:lstStyle/>
          <a:p>
            <a:pPr algn="l" indent="0" marL="0">
              <a:lnSpc>
                <a:spcPts val="2150"/>
              </a:lnSpc>
              <a:buNone/>
            </a:pPr>
            <a:r>
              <a:rPr lang="en-US" sz="1700" dirty="0">
                <a:solidFill>
                  <a:srgbClr val="000000"/>
                </a:solidFill>
                <a:latin typeface="Noto Serif HK Semi Bold" pitchFamily="34" charset="0"/>
                <a:ea typeface="Noto Serif HK Semi Bold" pitchFamily="34" charset="-122"/>
                <a:cs typeface="Noto Serif HK Semi Bold" pitchFamily="34" charset="-120"/>
              </a:rPr>
              <a:t>🖨️</a:t>
            </a:r>
            <a:pPr algn="l" indent="0" marL="0">
              <a:lnSpc>
                <a:spcPts val="2150"/>
              </a:lnSpc>
              <a:buNone/>
            </a:pPr>
            <a:r>
              <a:rPr lang="en-US" sz="1700" dirty="0">
                <a:solidFill>
                  <a:srgbClr val="432338"/>
                </a:solidFill>
                <a:latin typeface="Noto Serif HK Semi Bold" pitchFamily="34" charset="0"/>
                <a:ea typeface="Noto Serif HK Semi Bold" pitchFamily="34" charset="-122"/>
                <a:cs typeface="Noto Serif HK Semi Bold" pitchFamily="34" charset="-120"/>
              </a:rPr>
              <a:t> Printing</a:t>
            </a:r>
            <a:endParaRPr lang="en-US" sz="1700" dirty="0"/>
          </a:p>
        </p:txBody>
      </p:sp>
      <p:sp>
        <p:nvSpPr>
          <p:cNvPr id="6" name="Text 4"/>
          <p:cNvSpPr/>
          <p:nvPr/>
        </p:nvSpPr>
        <p:spPr>
          <a:xfrm>
            <a:off x="950833" y="3229689"/>
            <a:ext cx="3867983" cy="286941"/>
          </a:xfrm>
          <a:prstGeom prst="rect">
            <a:avLst/>
          </a:prstGeom>
          <a:noFill/>
          <a:ln/>
        </p:spPr>
        <p:txBody>
          <a:bodyPr wrap="none" lIns="0" tIns="0" rIns="0" bIns="0" rtlCol="0" anchor="t"/>
          <a:lstStyle/>
          <a:p>
            <a:pPr algn="l" indent="0" marL="0">
              <a:lnSpc>
                <a:spcPts val="2250"/>
              </a:lnSpc>
              <a:buNone/>
            </a:pPr>
            <a:r>
              <a:rPr lang="en-US" sz="1450" b="1" dirty="0">
                <a:solidFill>
                  <a:srgbClr val="432338"/>
                </a:solidFill>
                <a:latin typeface="Source Sans 3" pitchFamily="34" charset="0"/>
                <a:ea typeface="Source Sans 3" pitchFamily="34" charset="-122"/>
                <a:cs typeface="Source Sans 3" pitchFamily="34" charset="-120"/>
              </a:rPr>
              <a:t>~35% of Total Revenue</a:t>
            </a:r>
            <a:endParaRPr lang="en-US" sz="1450" dirty="0"/>
          </a:p>
        </p:txBody>
      </p:sp>
      <p:sp>
        <p:nvSpPr>
          <p:cNvPr id="7" name="Text 5"/>
          <p:cNvSpPr/>
          <p:nvPr/>
        </p:nvSpPr>
        <p:spPr>
          <a:xfrm>
            <a:off x="950833" y="3618548"/>
            <a:ext cx="3867983" cy="3443288"/>
          </a:xfrm>
          <a:prstGeom prst="rect">
            <a:avLst/>
          </a:prstGeom>
          <a:noFill/>
          <a:ln/>
        </p:spPr>
        <p:txBody>
          <a:bodyPr wrap="square" lIns="0" tIns="0" rIns="0" bIns="0" rtlCol="0" anchor="t"/>
          <a:lstStyle/>
          <a:p>
            <a:pPr algn="l" indent="0" marL="0">
              <a:lnSpc>
                <a:spcPts val="2250"/>
              </a:lnSpc>
              <a:buNone/>
            </a:pPr>
            <a:r>
              <a:rPr lang="en-US" sz="1450" dirty="0">
                <a:solidFill>
                  <a:srgbClr val="432338"/>
                </a:solidFill>
                <a:latin typeface="Source Sans 3" pitchFamily="34" charset="0"/>
                <a:ea typeface="Source Sans 3" pitchFamily="34" charset="-122"/>
                <a:cs typeface="Source Sans 3" pitchFamily="34" charset="-120"/>
              </a:rPr>
              <a:t>HP's printing segment encompasses consumer inkjet printers, enterprise laser printers, managed print services (MPS), and industrial print solutions. The segment's profitability engine is its </a:t>
            </a:r>
            <a:pPr algn="l" indent="0" marL="0">
              <a:lnSpc>
                <a:spcPts val="2250"/>
              </a:lnSpc>
              <a:buNone/>
            </a:pPr>
            <a:r>
              <a:rPr lang="en-US" sz="1450" b="1" dirty="0">
                <a:solidFill>
                  <a:srgbClr val="432338"/>
                </a:solidFill>
                <a:latin typeface="Source Sans 3" pitchFamily="34" charset="0"/>
                <a:ea typeface="Source Sans 3" pitchFamily="34" charset="-122"/>
                <a:cs typeface="Source Sans 3" pitchFamily="34" charset="-120"/>
              </a:rPr>
              <a:t>razor-and-blades model</a:t>
            </a:r>
            <a:pPr algn="l" indent="0" marL="0">
              <a:lnSpc>
                <a:spcPts val="2250"/>
              </a:lnSpc>
              <a:buNone/>
            </a:pPr>
            <a:r>
              <a:rPr lang="en-US" sz="1450" dirty="0">
                <a:solidFill>
                  <a:srgbClr val="432338"/>
                </a:solidFill>
                <a:latin typeface="Source Sans 3" pitchFamily="34" charset="0"/>
                <a:ea typeface="Source Sans 3" pitchFamily="34" charset="-122"/>
                <a:cs typeface="Source Sans 3" pitchFamily="34" charset="-120"/>
              </a:rPr>
              <a:t> — hardware is sold at modest margins while ink and toner cartridges, supplies, and service contracts generate high-margin recurring cash flows. HP Instant Ink, its subscription-based ink delivery service, now counts millions of enrolled subscribers globally, representing a structural shift toward predictable revenue.</a:t>
            </a:r>
            <a:endParaRPr lang="en-US" sz="1450" dirty="0"/>
          </a:p>
        </p:txBody>
      </p:sp>
      <p:sp>
        <p:nvSpPr>
          <p:cNvPr id="8" name="Shape 6"/>
          <p:cNvSpPr/>
          <p:nvPr/>
        </p:nvSpPr>
        <p:spPr>
          <a:xfrm>
            <a:off x="5184934" y="2631281"/>
            <a:ext cx="4260413" cy="4626769"/>
          </a:xfrm>
          <a:prstGeom prst="roundRect">
            <a:avLst>
              <a:gd name="adj" fmla="val 1860"/>
            </a:avLst>
          </a:prstGeom>
          <a:solidFill>
            <a:srgbClr val="F9D2EB"/>
          </a:solidFill>
          <a:ln w="7620">
            <a:solidFill>
              <a:srgbClr val="DFB8D1"/>
            </a:solidFill>
            <a:prstDash val="solid"/>
          </a:ln>
        </p:spPr>
      </p:sp>
      <p:sp>
        <p:nvSpPr>
          <p:cNvPr id="9" name="Text 7"/>
          <p:cNvSpPr/>
          <p:nvPr/>
        </p:nvSpPr>
        <p:spPr>
          <a:xfrm>
            <a:off x="5381149" y="2827496"/>
            <a:ext cx="2251948" cy="300276"/>
          </a:xfrm>
          <a:prstGeom prst="rect">
            <a:avLst/>
          </a:prstGeom>
          <a:noFill/>
          <a:ln/>
        </p:spPr>
        <p:txBody>
          <a:bodyPr wrap="none" lIns="0" tIns="0" rIns="0" bIns="0" rtlCol="0" anchor="t"/>
          <a:lstStyle/>
          <a:p>
            <a:pPr algn="l" indent="0" marL="0">
              <a:lnSpc>
                <a:spcPts val="2150"/>
              </a:lnSpc>
              <a:buNone/>
            </a:pPr>
            <a:r>
              <a:rPr lang="en-US" sz="1700" dirty="0">
                <a:solidFill>
                  <a:srgbClr val="000000"/>
                </a:solidFill>
                <a:latin typeface="Noto Serif HK Semi Bold" pitchFamily="34" charset="0"/>
                <a:ea typeface="Noto Serif HK Semi Bold" pitchFamily="34" charset="-122"/>
                <a:cs typeface="Noto Serif HK Semi Bold" pitchFamily="34" charset="-120"/>
              </a:rPr>
              <a:t>💻</a:t>
            </a:r>
            <a:pPr algn="l" indent="0" marL="0">
              <a:lnSpc>
                <a:spcPts val="2150"/>
              </a:lnSpc>
              <a:buNone/>
            </a:pPr>
            <a:r>
              <a:rPr lang="en-US" sz="1700" dirty="0">
                <a:solidFill>
                  <a:srgbClr val="432338"/>
                </a:solidFill>
                <a:latin typeface="Noto Serif HK Semi Bold" pitchFamily="34" charset="0"/>
                <a:ea typeface="Noto Serif HK Semi Bold" pitchFamily="34" charset="-122"/>
                <a:cs typeface="Noto Serif HK Semi Bold" pitchFamily="34" charset="-120"/>
              </a:rPr>
              <a:t> Personal Systems</a:t>
            </a:r>
            <a:endParaRPr lang="en-US" sz="1700" dirty="0"/>
          </a:p>
        </p:txBody>
      </p:sp>
      <p:sp>
        <p:nvSpPr>
          <p:cNvPr id="10" name="Text 8"/>
          <p:cNvSpPr/>
          <p:nvPr/>
        </p:nvSpPr>
        <p:spPr>
          <a:xfrm>
            <a:off x="5381149" y="3229689"/>
            <a:ext cx="3867983" cy="286941"/>
          </a:xfrm>
          <a:prstGeom prst="rect">
            <a:avLst/>
          </a:prstGeom>
          <a:noFill/>
          <a:ln/>
        </p:spPr>
        <p:txBody>
          <a:bodyPr wrap="none" lIns="0" tIns="0" rIns="0" bIns="0" rtlCol="0" anchor="t"/>
          <a:lstStyle/>
          <a:p>
            <a:pPr algn="l" indent="0" marL="0">
              <a:lnSpc>
                <a:spcPts val="2250"/>
              </a:lnSpc>
              <a:buNone/>
            </a:pPr>
            <a:r>
              <a:rPr lang="en-US" sz="1450" b="1" dirty="0">
                <a:solidFill>
                  <a:srgbClr val="432338"/>
                </a:solidFill>
                <a:latin typeface="Source Sans 3" pitchFamily="34" charset="0"/>
                <a:ea typeface="Source Sans 3" pitchFamily="34" charset="-122"/>
                <a:cs typeface="Source Sans 3" pitchFamily="34" charset="-120"/>
              </a:rPr>
              <a:t>~65% of Total Revenue</a:t>
            </a:r>
            <a:endParaRPr lang="en-US" sz="1450" dirty="0"/>
          </a:p>
        </p:txBody>
      </p:sp>
      <p:sp>
        <p:nvSpPr>
          <p:cNvPr id="11" name="Text 9"/>
          <p:cNvSpPr/>
          <p:nvPr/>
        </p:nvSpPr>
        <p:spPr>
          <a:xfrm>
            <a:off x="5381149" y="3618548"/>
            <a:ext cx="3867983" cy="3443288"/>
          </a:xfrm>
          <a:prstGeom prst="rect">
            <a:avLst/>
          </a:prstGeom>
          <a:noFill/>
          <a:ln/>
        </p:spPr>
        <p:txBody>
          <a:bodyPr wrap="square" lIns="0" tIns="0" rIns="0" bIns="0" rtlCol="0" anchor="t"/>
          <a:lstStyle/>
          <a:p>
            <a:pPr algn="l" indent="0" marL="0">
              <a:lnSpc>
                <a:spcPts val="2250"/>
              </a:lnSpc>
              <a:buNone/>
            </a:pPr>
            <a:r>
              <a:rPr lang="en-US" sz="1450" dirty="0">
                <a:solidFill>
                  <a:srgbClr val="432338"/>
                </a:solidFill>
                <a:latin typeface="Source Sans 3" pitchFamily="34" charset="0"/>
                <a:ea typeface="Source Sans 3" pitchFamily="34" charset="-122"/>
                <a:cs typeface="Source Sans 3" pitchFamily="34" charset="-120"/>
              </a:rPr>
              <a:t>The largest segment by revenue, Personal Systems covers consumer and commercial laptops, desktops, workstations, thin clients, and accessories. HP holds the </a:t>
            </a:r>
            <a:pPr algn="l" indent="0" marL="0">
              <a:lnSpc>
                <a:spcPts val="2250"/>
              </a:lnSpc>
              <a:buNone/>
            </a:pPr>
            <a:r>
              <a:rPr lang="en-US" sz="1450" b="1" dirty="0">
                <a:solidFill>
                  <a:srgbClr val="432338"/>
                </a:solidFill>
                <a:latin typeface="Source Sans 3" pitchFamily="34" charset="0"/>
                <a:ea typeface="Source Sans 3" pitchFamily="34" charset="-122"/>
                <a:cs typeface="Source Sans 3" pitchFamily="34" charset="-120"/>
              </a:rPr>
              <a:t>#1 or #2 global PC market share position</a:t>
            </a:r>
            <a:pPr algn="l" indent="0" marL="0">
              <a:lnSpc>
                <a:spcPts val="2250"/>
              </a:lnSpc>
              <a:buNone/>
            </a:pPr>
            <a:r>
              <a:rPr lang="en-US" sz="1450" dirty="0">
                <a:solidFill>
                  <a:srgbClr val="432338"/>
                </a:solidFill>
                <a:latin typeface="Source Sans 3" pitchFamily="34" charset="0"/>
                <a:ea typeface="Source Sans 3" pitchFamily="34" charset="-122"/>
                <a:cs typeface="Source Sans 3" pitchFamily="34" charset="-120"/>
              </a:rPr>
              <a:t> (competing directly with Lenovo) across most quarters. The commercial segment — targeting enterprise and SMB customers — commands significantly higher average selling prices and gross margins than consumer PCs. The hybrid work secular tailwind continues to support premium device refresh cycles.</a:t>
            </a:r>
            <a:endParaRPr lang="en-US" sz="1450" dirty="0"/>
          </a:p>
        </p:txBody>
      </p:sp>
      <p:sp>
        <p:nvSpPr>
          <p:cNvPr id="12" name="Shape 10"/>
          <p:cNvSpPr/>
          <p:nvPr/>
        </p:nvSpPr>
        <p:spPr>
          <a:xfrm>
            <a:off x="9615249" y="2631281"/>
            <a:ext cx="4260413" cy="4626769"/>
          </a:xfrm>
          <a:prstGeom prst="roundRect">
            <a:avLst>
              <a:gd name="adj" fmla="val 1860"/>
            </a:avLst>
          </a:prstGeom>
          <a:solidFill>
            <a:srgbClr val="F9D2EB"/>
          </a:solidFill>
          <a:ln w="7620">
            <a:solidFill>
              <a:srgbClr val="DFB8D1"/>
            </a:solidFill>
            <a:prstDash val="solid"/>
          </a:ln>
        </p:spPr>
      </p:sp>
      <p:sp>
        <p:nvSpPr>
          <p:cNvPr id="13" name="Text 11"/>
          <p:cNvSpPr/>
          <p:nvPr/>
        </p:nvSpPr>
        <p:spPr>
          <a:xfrm>
            <a:off x="9811464" y="2827496"/>
            <a:ext cx="2583775" cy="300276"/>
          </a:xfrm>
          <a:prstGeom prst="rect">
            <a:avLst/>
          </a:prstGeom>
          <a:noFill/>
          <a:ln/>
        </p:spPr>
        <p:txBody>
          <a:bodyPr wrap="none" lIns="0" tIns="0" rIns="0" bIns="0" rtlCol="0" anchor="t"/>
          <a:lstStyle/>
          <a:p>
            <a:pPr algn="l" indent="0" marL="0">
              <a:lnSpc>
                <a:spcPts val="2150"/>
              </a:lnSpc>
              <a:buNone/>
            </a:pPr>
            <a:r>
              <a:rPr lang="en-US" sz="1700" dirty="0">
                <a:solidFill>
                  <a:srgbClr val="000000"/>
                </a:solidFill>
                <a:latin typeface="Noto Serif HK Semi Bold" pitchFamily="34" charset="0"/>
                <a:ea typeface="Noto Serif HK Semi Bold" pitchFamily="34" charset="-122"/>
                <a:cs typeface="Noto Serif HK Semi Bold" pitchFamily="34" charset="-120"/>
              </a:rPr>
              <a:t>⚙️</a:t>
            </a:r>
            <a:pPr algn="l" indent="0" marL="0">
              <a:lnSpc>
                <a:spcPts val="2150"/>
              </a:lnSpc>
              <a:buNone/>
            </a:pPr>
            <a:r>
              <a:rPr lang="en-US" sz="1700" dirty="0">
                <a:solidFill>
                  <a:srgbClr val="432338"/>
                </a:solidFill>
                <a:latin typeface="Noto Serif HK Semi Bold" pitchFamily="34" charset="0"/>
                <a:ea typeface="Noto Serif HK Semi Bold" pitchFamily="34" charset="-122"/>
                <a:cs typeface="Noto Serif HK Semi Bold" pitchFamily="34" charset="-120"/>
              </a:rPr>
              <a:t> Services &amp; Solutions</a:t>
            </a:r>
            <a:endParaRPr lang="en-US" sz="1700" dirty="0"/>
          </a:p>
        </p:txBody>
      </p:sp>
      <p:sp>
        <p:nvSpPr>
          <p:cNvPr id="14" name="Text 12"/>
          <p:cNvSpPr/>
          <p:nvPr/>
        </p:nvSpPr>
        <p:spPr>
          <a:xfrm>
            <a:off x="9811464" y="3229689"/>
            <a:ext cx="3867983" cy="286941"/>
          </a:xfrm>
          <a:prstGeom prst="rect">
            <a:avLst/>
          </a:prstGeom>
          <a:noFill/>
          <a:ln/>
        </p:spPr>
        <p:txBody>
          <a:bodyPr wrap="none" lIns="0" tIns="0" rIns="0" bIns="0" rtlCol="0" anchor="t"/>
          <a:lstStyle/>
          <a:p>
            <a:pPr algn="l" indent="0" marL="0">
              <a:lnSpc>
                <a:spcPts val="2250"/>
              </a:lnSpc>
              <a:buNone/>
            </a:pPr>
            <a:r>
              <a:rPr lang="en-US" sz="1450" b="1" dirty="0">
                <a:solidFill>
                  <a:srgbClr val="432338"/>
                </a:solidFill>
                <a:latin typeface="Source Sans 3" pitchFamily="34" charset="0"/>
                <a:ea typeface="Source Sans 3" pitchFamily="34" charset="-122"/>
                <a:cs typeface="Source Sans 3" pitchFamily="34" charset="-120"/>
              </a:rPr>
              <a:t>High-Margin Growth Engine</a:t>
            </a:r>
            <a:endParaRPr lang="en-US" sz="1450" dirty="0"/>
          </a:p>
        </p:txBody>
      </p:sp>
      <p:sp>
        <p:nvSpPr>
          <p:cNvPr id="15" name="Text 13"/>
          <p:cNvSpPr/>
          <p:nvPr/>
        </p:nvSpPr>
        <p:spPr>
          <a:xfrm>
            <a:off x="9811464" y="3618548"/>
            <a:ext cx="3867983" cy="3156347"/>
          </a:xfrm>
          <a:prstGeom prst="rect">
            <a:avLst/>
          </a:prstGeom>
          <a:noFill/>
          <a:ln/>
        </p:spPr>
        <p:txBody>
          <a:bodyPr wrap="square" lIns="0" tIns="0" rIns="0" bIns="0" rtlCol="0" anchor="t"/>
          <a:lstStyle/>
          <a:p>
            <a:pPr algn="l" indent="0" marL="0">
              <a:lnSpc>
                <a:spcPts val="2250"/>
              </a:lnSpc>
              <a:buNone/>
            </a:pPr>
            <a:r>
              <a:rPr lang="en-US" sz="1450" dirty="0">
                <a:solidFill>
                  <a:srgbClr val="432338"/>
                </a:solidFill>
                <a:latin typeface="Source Sans 3" pitchFamily="34" charset="0"/>
                <a:ea typeface="Source Sans 3" pitchFamily="34" charset="-122"/>
                <a:cs typeface="Source Sans 3" pitchFamily="34" charset="-120"/>
              </a:rPr>
              <a:t>HP's services portfolio includes Device-as-a-Service (DaaS), managed print services, IT lifecycle services, workforce experience platforms, and HP Wolf Security — an embedded, silicon-to-cloud cybersecurity architecture built natively into HP hardware. Services represent HP's most strategically important growth vector as they deliver sticky, recurring, high-NPS revenue streams that transform HP from a transaction vendor into a long-term strategic partner.</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440305" y="1316950"/>
            <a:ext cx="5328523" cy="386358"/>
          </a:xfrm>
          <a:prstGeom prst="rect">
            <a:avLst/>
          </a:prstGeom>
          <a:noFill/>
          <a:ln/>
        </p:spPr>
        <p:txBody>
          <a:bodyPr wrap="none" lIns="0" tIns="0" rIns="0" bIns="0" rtlCol="0" anchor="t"/>
          <a:lstStyle/>
          <a:p>
            <a:pPr algn="l" indent="0" marL="0">
              <a:lnSpc>
                <a:spcPts val="3000"/>
              </a:lnSpc>
              <a:buNone/>
            </a:pPr>
            <a:r>
              <a:rPr lang="en-US" sz="2400" dirty="0">
                <a:solidFill>
                  <a:srgbClr val="371A2D"/>
                </a:solidFill>
                <a:latin typeface="Noto Serif HK Semi Bold" pitchFamily="34" charset="0"/>
                <a:ea typeface="Noto Serif HK Semi Bold" pitchFamily="34" charset="-122"/>
                <a:cs typeface="Noto Serif HK Semi Bold" pitchFamily="34" charset="-120"/>
              </a:rPr>
              <a:t>Key Products &amp; Solutions Portfolio</a:t>
            </a:r>
            <a:endParaRPr lang="en-US" sz="2400" dirty="0"/>
          </a:p>
        </p:txBody>
      </p:sp>
      <p:sp>
        <p:nvSpPr>
          <p:cNvPr id="3" name="Text 1"/>
          <p:cNvSpPr/>
          <p:nvPr/>
        </p:nvSpPr>
        <p:spPr>
          <a:xfrm>
            <a:off x="2440305" y="1867972"/>
            <a:ext cx="9749790" cy="341709"/>
          </a:xfrm>
          <a:prstGeom prst="rect">
            <a:avLst/>
          </a:prstGeom>
          <a:noFill/>
          <a:ln/>
        </p:spPr>
        <p:txBody>
          <a:bodyPr wrap="square" lIns="0" tIns="0" rIns="0" bIns="0" rtlCol="0" anchor="t"/>
          <a:lstStyle/>
          <a:p>
            <a:pPr algn="l" indent="0" marL="0">
              <a:lnSpc>
                <a:spcPts val="1300"/>
              </a:lnSpc>
              <a:buNone/>
            </a:pPr>
            <a:r>
              <a:rPr lang="en-US" sz="1000" dirty="0">
                <a:solidFill>
                  <a:srgbClr val="432338"/>
                </a:solidFill>
                <a:latin typeface="Source Sans 3" pitchFamily="34" charset="0"/>
                <a:ea typeface="Source Sans 3" pitchFamily="34" charset="-122"/>
                <a:cs typeface="Source Sans 3" pitchFamily="34" charset="-120"/>
              </a:rPr>
              <a:t>HP Inc. maintains one of the broadest and most recognized product portfolios in the technology industry, spanning prosumer, commercial, and industrial use cases. Its portfolio strategy emphasizes premium positioning, security integration, and ecosystem lock-in across hardware, software, and services.</a:t>
            </a:r>
            <a:endParaRPr lang="en-US" sz="1000" dirty="0"/>
          </a:p>
        </p:txBody>
      </p:sp>
      <p:pic>
        <p:nvPicPr>
          <p:cNvPr id="4" name="Image 0" descr="preencoded.png">    </p:cNvPr>
          <p:cNvPicPr>
            <a:picLocks noChangeAspect="1"/>
          </p:cNvPicPr>
          <p:nvPr/>
        </p:nvPicPr>
        <p:blipFill>
          <a:blip r:embed="rId1"/>
          <a:stretch>
            <a:fillRect/>
          </a:stretch>
        </p:blipFill>
        <p:spPr>
          <a:xfrm>
            <a:off x="2440305" y="2302312"/>
            <a:ext cx="1845112" cy="1140262"/>
          </a:xfrm>
          <a:prstGeom prst="rect">
            <a:avLst/>
          </a:prstGeom>
        </p:spPr>
      </p:pic>
      <p:sp>
        <p:nvSpPr>
          <p:cNvPr id="5" name="Text 2"/>
          <p:cNvSpPr/>
          <p:nvPr/>
        </p:nvSpPr>
        <p:spPr>
          <a:xfrm>
            <a:off x="2440305" y="3545443"/>
            <a:ext cx="3181350" cy="386239"/>
          </a:xfrm>
          <a:prstGeom prst="rect">
            <a:avLst/>
          </a:prstGeom>
          <a:noFill/>
          <a:ln/>
        </p:spPr>
        <p:txBody>
          <a:bodyPr wrap="square" lIns="0" tIns="0" rIns="0" bIns="0" rtlCol="0" anchor="t"/>
          <a:lstStyle/>
          <a:p>
            <a:pPr algn="l" indent="0" marL="0">
              <a:lnSpc>
                <a:spcPts val="1500"/>
              </a:lnSpc>
              <a:buNone/>
            </a:pPr>
            <a:r>
              <a:rPr lang="en-US" sz="1200" dirty="0">
                <a:solidFill>
                  <a:srgbClr val="432338"/>
                </a:solidFill>
                <a:latin typeface="Noto Serif HK Semi Bold" pitchFamily="34" charset="0"/>
                <a:ea typeface="Noto Serif HK Semi Bold" pitchFamily="34" charset="-122"/>
                <a:cs typeface="Noto Serif HK Semi Bold" pitchFamily="34" charset="-120"/>
              </a:rPr>
              <a:t>Commercial PCs — EliteBook &amp; ZBook Series</a:t>
            </a:r>
            <a:endParaRPr lang="en-US" sz="1200" dirty="0"/>
          </a:p>
        </p:txBody>
      </p:sp>
      <p:sp>
        <p:nvSpPr>
          <p:cNvPr id="6" name="Text 3"/>
          <p:cNvSpPr/>
          <p:nvPr/>
        </p:nvSpPr>
        <p:spPr>
          <a:xfrm>
            <a:off x="2440305" y="3981093"/>
            <a:ext cx="3181350" cy="1366838"/>
          </a:xfrm>
          <a:prstGeom prst="rect">
            <a:avLst/>
          </a:prstGeom>
          <a:noFill/>
          <a:ln/>
        </p:spPr>
        <p:txBody>
          <a:bodyPr wrap="square" lIns="0" tIns="0" rIns="0" bIns="0" rtlCol="0" anchor="t"/>
          <a:lstStyle/>
          <a:p>
            <a:pPr algn="l" indent="0" marL="0">
              <a:lnSpc>
                <a:spcPts val="1300"/>
              </a:lnSpc>
              <a:buNone/>
            </a:pPr>
            <a:r>
              <a:rPr lang="en-US" sz="1000" dirty="0">
                <a:solidFill>
                  <a:srgbClr val="432338"/>
                </a:solidFill>
                <a:latin typeface="Source Sans 3" pitchFamily="34" charset="0"/>
                <a:ea typeface="Source Sans 3" pitchFamily="34" charset="-122"/>
                <a:cs typeface="Source Sans 3" pitchFamily="34" charset="-120"/>
              </a:rPr>
              <a:t>HP's flagship business laptop lines target enterprise and SMB customers with built-in HP Wolf Security, Intel vPro or AMD Pro processors, and premium build quality. The EliteBook Dragonfly commands ASPs well above commodity laptop ranges, supporting healthy segment gross margins. ZBook workstations serve creative professionals and engineering teams with certified ISV compatibility for CAD and 3D workloads.</a:t>
            </a:r>
            <a:endParaRPr lang="en-US" sz="1000" dirty="0"/>
          </a:p>
        </p:txBody>
      </p:sp>
      <p:pic>
        <p:nvPicPr>
          <p:cNvPr id="7" name="Image 1" descr="preencoded.png">    </p:cNvPr>
          <p:cNvPicPr>
            <a:picLocks noChangeAspect="1"/>
          </p:cNvPicPr>
          <p:nvPr/>
        </p:nvPicPr>
        <p:blipFill>
          <a:blip r:embed="rId2"/>
          <a:stretch>
            <a:fillRect/>
          </a:stretch>
        </p:blipFill>
        <p:spPr>
          <a:xfrm>
            <a:off x="5724525" y="2302312"/>
            <a:ext cx="1845112" cy="1140262"/>
          </a:xfrm>
          <a:prstGeom prst="rect">
            <a:avLst/>
          </a:prstGeom>
        </p:spPr>
      </p:pic>
      <p:sp>
        <p:nvSpPr>
          <p:cNvPr id="8" name="Text 4"/>
          <p:cNvSpPr/>
          <p:nvPr/>
        </p:nvSpPr>
        <p:spPr>
          <a:xfrm>
            <a:off x="5724525" y="3545443"/>
            <a:ext cx="3181350" cy="386239"/>
          </a:xfrm>
          <a:prstGeom prst="rect">
            <a:avLst/>
          </a:prstGeom>
          <a:noFill/>
          <a:ln/>
        </p:spPr>
        <p:txBody>
          <a:bodyPr wrap="square" lIns="0" tIns="0" rIns="0" bIns="0" rtlCol="0" anchor="t"/>
          <a:lstStyle/>
          <a:p>
            <a:pPr algn="l" indent="0" marL="0">
              <a:lnSpc>
                <a:spcPts val="1500"/>
              </a:lnSpc>
              <a:buNone/>
            </a:pPr>
            <a:r>
              <a:rPr lang="en-US" sz="1200" dirty="0">
                <a:solidFill>
                  <a:srgbClr val="432338"/>
                </a:solidFill>
                <a:latin typeface="Noto Serif HK Semi Bold" pitchFamily="34" charset="0"/>
                <a:ea typeface="Noto Serif HK Semi Bold" pitchFamily="34" charset="-122"/>
                <a:cs typeface="Noto Serif HK Semi Bold" pitchFamily="34" charset="-120"/>
              </a:rPr>
              <a:t>Consumer Premium — Spectre &amp; Envy Series</a:t>
            </a:r>
            <a:endParaRPr lang="en-US" sz="1200" dirty="0"/>
          </a:p>
        </p:txBody>
      </p:sp>
      <p:sp>
        <p:nvSpPr>
          <p:cNvPr id="9" name="Text 5"/>
          <p:cNvSpPr/>
          <p:nvPr/>
        </p:nvSpPr>
        <p:spPr>
          <a:xfrm>
            <a:off x="5724525" y="3981093"/>
            <a:ext cx="3181350" cy="1195983"/>
          </a:xfrm>
          <a:prstGeom prst="rect">
            <a:avLst/>
          </a:prstGeom>
          <a:noFill/>
          <a:ln/>
        </p:spPr>
        <p:txBody>
          <a:bodyPr wrap="square" lIns="0" tIns="0" rIns="0" bIns="0" rtlCol="0" anchor="t"/>
          <a:lstStyle/>
          <a:p>
            <a:pPr algn="l" indent="0" marL="0">
              <a:lnSpc>
                <a:spcPts val="1300"/>
              </a:lnSpc>
              <a:buNone/>
            </a:pPr>
            <a:r>
              <a:rPr lang="en-US" sz="1000" dirty="0">
                <a:solidFill>
                  <a:srgbClr val="432338"/>
                </a:solidFill>
                <a:latin typeface="Source Sans 3" pitchFamily="34" charset="0"/>
                <a:ea typeface="Source Sans 3" pitchFamily="34" charset="-122"/>
                <a:cs typeface="Source Sans 3" pitchFamily="34" charset="-120"/>
              </a:rPr>
              <a:t>HP's consumer premium lineup competes directly with Apple MacBook and Dell XPS. The Spectre x360 convertible consistently earns top-tier reviews and commands premium pricing, building aspirational brand equity that lifts the broader HP consumer portfolio. The Envy series targets the value-premium segment, bridging the gap between mass-market and high-end buyers.</a:t>
            </a:r>
            <a:endParaRPr lang="en-US" sz="1000" dirty="0"/>
          </a:p>
        </p:txBody>
      </p:sp>
      <p:pic>
        <p:nvPicPr>
          <p:cNvPr id="10" name="Image 2" descr="preencoded.png">    </p:cNvPr>
          <p:cNvPicPr>
            <a:picLocks noChangeAspect="1"/>
          </p:cNvPicPr>
          <p:nvPr/>
        </p:nvPicPr>
        <p:blipFill>
          <a:blip r:embed="rId3"/>
          <a:stretch>
            <a:fillRect/>
          </a:stretch>
        </p:blipFill>
        <p:spPr>
          <a:xfrm>
            <a:off x="9008745" y="2302312"/>
            <a:ext cx="1845112" cy="1140262"/>
          </a:xfrm>
          <a:prstGeom prst="rect">
            <a:avLst/>
          </a:prstGeom>
        </p:spPr>
      </p:pic>
      <p:sp>
        <p:nvSpPr>
          <p:cNvPr id="11" name="Text 6"/>
          <p:cNvSpPr/>
          <p:nvPr/>
        </p:nvSpPr>
        <p:spPr>
          <a:xfrm>
            <a:off x="9008745" y="3545443"/>
            <a:ext cx="3181350" cy="386239"/>
          </a:xfrm>
          <a:prstGeom prst="rect">
            <a:avLst/>
          </a:prstGeom>
          <a:noFill/>
          <a:ln/>
        </p:spPr>
        <p:txBody>
          <a:bodyPr wrap="square" lIns="0" tIns="0" rIns="0" bIns="0" rtlCol="0" anchor="t"/>
          <a:lstStyle/>
          <a:p>
            <a:pPr algn="l" indent="0" marL="0">
              <a:lnSpc>
                <a:spcPts val="1500"/>
              </a:lnSpc>
              <a:buNone/>
            </a:pPr>
            <a:r>
              <a:rPr lang="en-US" sz="1200" dirty="0">
                <a:solidFill>
                  <a:srgbClr val="432338"/>
                </a:solidFill>
                <a:latin typeface="Noto Serif HK Semi Bold" pitchFamily="34" charset="0"/>
                <a:ea typeface="Noto Serif HK Semi Bold" pitchFamily="34" charset="-122"/>
                <a:cs typeface="Noto Serif HK Semi Bold" pitchFamily="34" charset="-120"/>
              </a:rPr>
              <a:t>Enterprise Printing &amp; Managed Print Services</a:t>
            </a:r>
            <a:endParaRPr lang="en-US" sz="1200" dirty="0"/>
          </a:p>
        </p:txBody>
      </p:sp>
      <p:sp>
        <p:nvSpPr>
          <p:cNvPr id="12" name="Text 7"/>
          <p:cNvSpPr/>
          <p:nvPr/>
        </p:nvSpPr>
        <p:spPr>
          <a:xfrm>
            <a:off x="9008745" y="3981093"/>
            <a:ext cx="3181350" cy="1366838"/>
          </a:xfrm>
          <a:prstGeom prst="rect">
            <a:avLst/>
          </a:prstGeom>
          <a:noFill/>
          <a:ln/>
        </p:spPr>
        <p:txBody>
          <a:bodyPr wrap="square" lIns="0" tIns="0" rIns="0" bIns="0" rtlCol="0" anchor="t"/>
          <a:lstStyle/>
          <a:p>
            <a:pPr algn="l" indent="0" marL="0">
              <a:lnSpc>
                <a:spcPts val="1300"/>
              </a:lnSpc>
              <a:buNone/>
            </a:pPr>
            <a:r>
              <a:rPr lang="en-US" sz="1000" dirty="0">
                <a:solidFill>
                  <a:srgbClr val="432338"/>
                </a:solidFill>
                <a:latin typeface="Source Sans 3" pitchFamily="34" charset="0"/>
                <a:ea typeface="Source Sans 3" pitchFamily="34" charset="-122"/>
                <a:cs typeface="Source Sans 3" pitchFamily="34" charset="-120"/>
              </a:rPr>
              <a:t>HP's LaserJet and PageWide enterprise printers are deeply entrenched in corporate and government print infrastructure globally. HP Managed Print Services (MPS) overlays software, analytics, and service contracts onto hardware deployments, dramatically improving revenue predictability and customer switching costs. HP's Instant Ink subscription model extends similar recurring dynamics into the consumer and SMB segments.</a:t>
            </a:r>
            <a:endParaRPr lang="en-US" sz="1000" dirty="0"/>
          </a:p>
        </p:txBody>
      </p:sp>
      <p:sp>
        <p:nvSpPr>
          <p:cNvPr id="13" name="Text 8"/>
          <p:cNvSpPr/>
          <p:nvPr/>
        </p:nvSpPr>
        <p:spPr>
          <a:xfrm>
            <a:off x="2440305" y="5522833"/>
            <a:ext cx="3649147" cy="208359"/>
          </a:xfrm>
          <a:prstGeom prst="rect">
            <a:avLst/>
          </a:prstGeom>
          <a:noFill/>
          <a:ln/>
        </p:spPr>
        <p:txBody>
          <a:bodyPr wrap="none" lIns="0" tIns="0" rIns="0" bIns="0" rtlCol="0" anchor="t"/>
          <a:lstStyle/>
          <a:p>
            <a:pPr algn="l" indent="0" marL="0">
              <a:lnSpc>
                <a:spcPts val="1500"/>
              </a:lnSpc>
              <a:buNone/>
            </a:pPr>
            <a:r>
              <a:rPr lang="en-US" sz="1200" dirty="0">
                <a:solidFill>
                  <a:srgbClr val="000000"/>
                </a:solidFill>
                <a:latin typeface="Noto Serif HK Semi Bold" pitchFamily="34" charset="0"/>
                <a:ea typeface="Noto Serif HK Semi Bold" pitchFamily="34" charset="-122"/>
                <a:cs typeface="Noto Serif HK Semi Bold" pitchFamily="34" charset="-120"/>
              </a:rPr>
              <a:t>🏭</a:t>
            </a:r>
            <a:pPr algn="l" indent="0" marL="0">
              <a:lnSpc>
                <a:spcPts val="1500"/>
              </a:lnSpc>
              <a:buNone/>
            </a:pPr>
            <a:r>
              <a:rPr lang="en-US" sz="1200" dirty="0">
                <a:solidFill>
                  <a:srgbClr val="371A2D"/>
                </a:solidFill>
                <a:latin typeface="Noto Serif HK Semi Bold" pitchFamily="34" charset="0"/>
                <a:ea typeface="Noto Serif HK Semi Bold" pitchFamily="34" charset="-122"/>
                <a:cs typeface="Noto Serif HK Semi Bold" pitchFamily="34" charset="-120"/>
              </a:rPr>
              <a:t> Industrial 3D Printing — HP Multi Jet Fusion</a:t>
            </a:r>
            <a:endParaRPr lang="en-US" sz="1200" dirty="0"/>
          </a:p>
        </p:txBody>
      </p:sp>
      <p:sp>
        <p:nvSpPr>
          <p:cNvPr id="14" name="Text 9"/>
          <p:cNvSpPr/>
          <p:nvPr/>
        </p:nvSpPr>
        <p:spPr>
          <a:xfrm>
            <a:off x="2440305" y="5813465"/>
            <a:ext cx="4714637" cy="1025128"/>
          </a:xfrm>
          <a:prstGeom prst="rect">
            <a:avLst/>
          </a:prstGeom>
          <a:noFill/>
          <a:ln/>
        </p:spPr>
        <p:txBody>
          <a:bodyPr wrap="square" lIns="0" tIns="0" rIns="0" bIns="0" rtlCol="0" anchor="t"/>
          <a:lstStyle/>
          <a:p>
            <a:pPr algn="l" indent="0" marL="0">
              <a:lnSpc>
                <a:spcPts val="1300"/>
              </a:lnSpc>
              <a:buNone/>
            </a:pPr>
            <a:r>
              <a:rPr lang="en-US" sz="1000" dirty="0">
                <a:solidFill>
                  <a:srgbClr val="432338"/>
                </a:solidFill>
                <a:latin typeface="Source Sans 3" pitchFamily="34" charset="0"/>
                <a:ea typeface="Source Sans 3" pitchFamily="34" charset="-122"/>
                <a:cs typeface="Source Sans 3" pitchFamily="34" charset="-120"/>
              </a:rPr>
              <a:t>HP's industrial 3D printing platform is a strategic bet on the future of additive manufacturing. Multi Jet Fusion technology enables production-grade plastic and metal part manufacturing at speeds 10x faster than competing processes. HP serves aerospace, automotive, healthcare, and consumer goods customers, with the platform generating both hardware and high-margin materials revenue. This segment represents a long-duration growth option embedded in HP's current valuation.</a:t>
            </a:r>
            <a:endParaRPr lang="en-US" sz="1000" dirty="0"/>
          </a:p>
        </p:txBody>
      </p:sp>
      <p:sp>
        <p:nvSpPr>
          <p:cNvPr id="15" name="Text 10"/>
          <p:cNvSpPr/>
          <p:nvPr/>
        </p:nvSpPr>
        <p:spPr>
          <a:xfrm>
            <a:off x="7483078" y="5522833"/>
            <a:ext cx="3710226" cy="208359"/>
          </a:xfrm>
          <a:prstGeom prst="rect">
            <a:avLst/>
          </a:prstGeom>
          <a:noFill/>
          <a:ln/>
        </p:spPr>
        <p:txBody>
          <a:bodyPr wrap="none" lIns="0" tIns="0" rIns="0" bIns="0" rtlCol="0" anchor="t"/>
          <a:lstStyle/>
          <a:p>
            <a:pPr algn="l" indent="0" marL="0">
              <a:lnSpc>
                <a:spcPts val="1500"/>
              </a:lnSpc>
              <a:buNone/>
            </a:pPr>
            <a:r>
              <a:rPr lang="en-US" sz="1200" dirty="0">
                <a:solidFill>
                  <a:srgbClr val="000000"/>
                </a:solidFill>
                <a:latin typeface="Noto Serif HK Semi Bold" pitchFamily="34" charset="0"/>
                <a:ea typeface="Noto Serif HK Semi Bold" pitchFamily="34" charset="-122"/>
                <a:cs typeface="Noto Serif HK Semi Bold" pitchFamily="34" charset="-120"/>
              </a:rPr>
              <a:t>🔐</a:t>
            </a:r>
            <a:pPr algn="l" indent="0" marL="0">
              <a:lnSpc>
                <a:spcPts val="1500"/>
              </a:lnSpc>
              <a:buNone/>
            </a:pPr>
            <a:r>
              <a:rPr lang="en-US" sz="1200" dirty="0">
                <a:solidFill>
                  <a:srgbClr val="371A2D"/>
                </a:solidFill>
                <a:latin typeface="Noto Serif HK Semi Bold" pitchFamily="34" charset="0"/>
                <a:ea typeface="Noto Serif HK Semi Bold" pitchFamily="34" charset="-122"/>
                <a:cs typeface="Noto Serif HK Semi Bold" pitchFamily="34" charset="-120"/>
              </a:rPr>
              <a:t> HP Wolf Security — Embedded Cybersecurity</a:t>
            </a:r>
            <a:endParaRPr lang="en-US" sz="1200" dirty="0"/>
          </a:p>
        </p:txBody>
      </p:sp>
      <p:sp>
        <p:nvSpPr>
          <p:cNvPr id="16" name="Text 11"/>
          <p:cNvSpPr/>
          <p:nvPr/>
        </p:nvSpPr>
        <p:spPr>
          <a:xfrm>
            <a:off x="7483078" y="5813465"/>
            <a:ext cx="4714637" cy="1025128"/>
          </a:xfrm>
          <a:prstGeom prst="rect">
            <a:avLst/>
          </a:prstGeom>
          <a:noFill/>
          <a:ln/>
        </p:spPr>
        <p:txBody>
          <a:bodyPr wrap="square" lIns="0" tIns="0" rIns="0" bIns="0" rtlCol="0" anchor="t"/>
          <a:lstStyle/>
          <a:p>
            <a:pPr algn="l" indent="0" marL="0">
              <a:lnSpc>
                <a:spcPts val="1300"/>
              </a:lnSpc>
              <a:buNone/>
            </a:pPr>
            <a:r>
              <a:rPr lang="en-US" sz="1000" dirty="0">
                <a:solidFill>
                  <a:srgbClr val="432338"/>
                </a:solidFill>
                <a:latin typeface="Source Sans 3" pitchFamily="34" charset="0"/>
                <a:ea typeface="Source Sans 3" pitchFamily="34" charset="-122"/>
                <a:cs typeface="Source Sans 3" pitchFamily="34" charset="-120"/>
              </a:rPr>
              <a:t>HP Wolf Security is a silicon-to-cloud endpoint security architecture that is natively embedded in HP commercial hardware. As enterprise customers increasingly require security-by-design rather than security-as-afterthought, Wolf Security has become a meaningful commercial differentiator and deal-closer in competitive enterprise PC bids. HP Wolf Security also extends into software services, enabling incremental recurring revenue on top of hardware transactions.</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288983" y="1596985"/>
            <a:ext cx="5070515" cy="319088"/>
          </a:xfrm>
          <a:prstGeom prst="rect">
            <a:avLst/>
          </a:prstGeom>
          <a:noFill/>
          <a:ln/>
        </p:spPr>
        <p:txBody>
          <a:bodyPr wrap="none" lIns="0" tIns="0" rIns="0" bIns="0" rtlCol="0" anchor="t"/>
          <a:lstStyle/>
          <a:p>
            <a:pPr algn="l" indent="0" marL="0">
              <a:lnSpc>
                <a:spcPts val="2500"/>
              </a:lnSpc>
              <a:buNone/>
            </a:pPr>
            <a:r>
              <a:rPr lang="en-US" sz="2000" dirty="0">
                <a:solidFill>
                  <a:srgbClr val="371A2D"/>
                </a:solidFill>
                <a:latin typeface="Noto Serif HK Semi Bold" pitchFamily="34" charset="0"/>
                <a:ea typeface="Noto Serif HK Semi Bold" pitchFamily="34" charset="-122"/>
                <a:cs typeface="Noto Serif HK Semi Bold" pitchFamily="34" charset="-120"/>
              </a:rPr>
              <a:t>Revenue Streams &amp; Monetization Model</a:t>
            </a:r>
            <a:endParaRPr lang="en-US" sz="2000" dirty="0"/>
          </a:p>
        </p:txBody>
      </p:sp>
      <p:sp>
        <p:nvSpPr>
          <p:cNvPr id="3" name="Text 1"/>
          <p:cNvSpPr/>
          <p:nvPr/>
        </p:nvSpPr>
        <p:spPr>
          <a:xfrm>
            <a:off x="3288983" y="2028468"/>
            <a:ext cx="8052435" cy="263366"/>
          </a:xfrm>
          <a:prstGeom prst="rect">
            <a:avLst/>
          </a:prstGeom>
          <a:noFill/>
          <a:ln/>
        </p:spPr>
        <p:txBody>
          <a:bodyPr wrap="square" lIns="0" tIns="0" rIns="0" bIns="0" rtlCol="0" anchor="t"/>
          <a:lstStyle/>
          <a:p>
            <a:pPr algn="l" indent="0" marL="0">
              <a:lnSpc>
                <a:spcPts val="1000"/>
              </a:lnSpc>
              <a:buNone/>
            </a:pPr>
            <a:r>
              <a:rPr lang="en-US" sz="850" dirty="0">
                <a:solidFill>
                  <a:srgbClr val="432338"/>
                </a:solidFill>
                <a:latin typeface="Source Sans 3" pitchFamily="34" charset="0"/>
                <a:ea typeface="Source Sans 3" pitchFamily="34" charset="-122"/>
                <a:cs typeface="Source Sans 3" pitchFamily="34" charset="-120"/>
              </a:rPr>
              <a:t>HP Inc.'s monetization architecture is sophisticated and multi-layered — evolving deliberately from a pure transactional hardware model toward a hybrid model that increasingly captures recurring, high-margin service and subscription revenues. This structural shift is the single most important investment thesis driver for HP's long-term multiple expansion.</a:t>
            </a:r>
            <a:endParaRPr lang="en-US" sz="850" dirty="0"/>
          </a:p>
        </p:txBody>
      </p:sp>
      <p:pic>
        <p:nvPicPr>
          <p:cNvPr id="4" name="Image 0" descr="preencoded.png">    </p:cNvPr>
          <p:cNvPicPr>
            <a:picLocks noChangeAspect="1"/>
          </p:cNvPicPr>
          <p:nvPr/>
        </p:nvPicPr>
        <p:blipFill>
          <a:blip r:embed="rId1"/>
          <a:stretch>
            <a:fillRect/>
          </a:stretch>
        </p:blipFill>
        <p:spPr>
          <a:xfrm>
            <a:off x="3288983" y="2469513"/>
            <a:ext cx="3893820" cy="2131354"/>
          </a:xfrm>
          <a:prstGeom prst="rect">
            <a:avLst/>
          </a:prstGeom>
        </p:spPr>
      </p:pic>
      <p:sp>
        <p:nvSpPr>
          <p:cNvPr id="5" name="Shape 2"/>
          <p:cNvSpPr/>
          <p:nvPr/>
        </p:nvSpPr>
        <p:spPr>
          <a:xfrm>
            <a:off x="5768731" y="3124273"/>
            <a:ext cx="1147092" cy="122963"/>
          </a:xfrm>
          <a:prstGeom prst="roundRect">
            <a:avLst>
              <a:gd name="adj" fmla="val 104109"/>
            </a:avLst>
          </a:prstGeom>
          <a:solidFill>
            <a:srgbClr val="FFFFFF">
              <a:alpha val="20000"/>
            </a:srgbClr>
          </a:solidFill>
          <a:ln w="7620">
            <a:solidFill>
              <a:srgbClr val="000000"/>
            </a:solidFill>
            <a:prstDash val="solid"/>
          </a:ln>
        </p:spPr>
      </p:sp>
      <p:pic>
        <p:nvPicPr>
          <p:cNvPr id="6" name="Image 1" descr="preencoded.png">    </p:cNvPr>
          <p:cNvPicPr>
            <a:picLocks noChangeAspect="1"/>
          </p:cNvPicPr>
          <p:nvPr/>
        </p:nvPicPr>
        <p:blipFill>
          <a:blip r:embed="rId2"/>
          <a:stretch>
            <a:fillRect/>
          </a:stretch>
        </p:blipFill>
        <p:spPr>
          <a:xfrm>
            <a:off x="5804595" y="3155014"/>
            <a:ext cx="61481" cy="61481"/>
          </a:xfrm>
          <a:prstGeom prst="rect">
            <a:avLst/>
          </a:prstGeom>
        </p:spPr>
      </p:pic>
      <p:sp>
        <p:nvSpPr>
          <p:cNvPr id="7" name="Text 3"/>
          <p:cNvSpPr/>
          <p:nvPr/>
        </p:nvSpPr>
        <p:spPr>
          <a:xfrm>
            <a:off x="5886570" y="3139644"/>
            <a:ext cx="993389"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Personal Systems Hardware·55%</a:t>
            </a:r>
            <a:endParaRPr lang="en-US" sz="700" dirty="0"/>
          </a:p>
        </p:txBody>
      </p:sp>
      <p:sp>
        <p:nvSpPr>
          <p:cNvPr id="8" name="Text 4"/>
          <p:cNvSpPr/>
          <p:nvPr/>
        </p:nvSpPr>
        <p:spPr>
          <a:xfrm>
            <a:off x="6692873" y="3139644"/>
            <a:ext cx="187086"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·55%</a:t>
            </a:r>
            <a:endParaRPr lang="en-US" sz="700" dirty="0"/>
          </a:p>
        </p:txBody>
      </p:sp>
      <p:sp>
        <p:nvSpPr>
          <p:cNvPr id="9" name="Text 5"/>
          <p:cNvSpPr/>
          <p:nvPr/>
        </p:nvSpPr>
        <p:spPr>
          <a:xfrm>
            <a:off x="6717450" y="3139644"/>
            <a:ext cx="16491"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10" name="Shape 6"/>
          <p:cNvSpPr/>
          <p:nvPr/>
        </p:nvSpPr>
        <p:spPr>
          <a:xfrm>
            <a:off x="5768731" y="3288224"/>
            <a:ext cx="907331" cy="122963"/>
          </a:xfrm>
          <a:prstGeom prst="roundRect">
            <a:avLst>
              <a:gd name="adj" fmla="val 104109"/>
            </a:avLst>
          </a:prstGeom>
          <a:solidFill>
            <a:srgbClr val="FFFFFF">
              <a:alpha val="20000"/>
            </a:srgbClr>
          </a:solidFill>
          <a:ln w="7620">
            <a:solidFill>
              <a:srgbClr val="000000"/>
            </a:solidFill>
            <a:prstDash val="solid"/>
          </a:ln>
        </p:spPr>
      </p:sp>
      <p:pic>
        <p:nvPicPr>
          <p:cNvPr id="11" name="Image 2" descr="preencoded.png">    </p:cNvPr>
          <p:cNvPicPr>
            <a:picLocks noChangeAspect="1"/>
          </p:cNvPicPr>
          <p:nvPr/>
        </p:nvPicPr>
        <p:blipFill>
          <a:blip r:embed="rId3"/>
          <a:stretch>
            <a:fillRect/>
          </a:stretch>
        </p:blipFill>
        <p:spPr>
          <a:xfrm>
            <a:off x="5804595" y="3318964"/>
            <a:ext cx="61481" cy="61481"/>
          </a:xfrm>
          <a:prstGeom prst="rect">
            <a:avLst/>
          </a:prstGeom>
        </p:spPr>
      </p:pic>
      <p:sp>
        <p:nvSpPr>
          <p:cNvPr id="12" name="Text 7"/>
          <p:cNvSpPr/>
          <p:nvPr/>
        </p:nvSpPr>
        <p:spPr>
          <a:xfrm>
            <a:off x="5886570" y="3303594"/>
            <a:ext cx="753627"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Print Supplies &amp; Ink·20%</a:t>
            </a:r>
            <a:endParaRPr lang="en-US" sz="700" dirty="0"/>
          </a:p>
        </p:txBody>
      </p:sp>
      <p:sp>
        <p:nvSpPr>
          <p:cNvPr id="13" name="Text 8"/>
          <p:cNvSpPr/>
          <p:nvPr/>
        </p:nvSpPr>
        <p:spPr>
          <a:xfrm>
            <a:off x="6453111" y="3303594"/>
            <a:ext cx="187086"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·20%</a:t>
            </a:r>
            <a:endParaRPr lang="en-US" sz="700" dirty="0"/>
          </a:p>
        </p:txBody>
      </p:sp>
      <p:sp>
        <p:nvSpPr>
          <p:cNvPr id="14" name="Text 9"/>
          <p:cNvSpPr/>
          <p:nvPr/>
        </p:nvSpPr>
        <p:spPr>
          <a:xfrm>
            <a:off x="6477688" y="3303594"/>
            <a:ext cx="16491"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15" name="Shape 10"/>
          <p:cNvSpPr/>
          <p:nvPr/>
        </p:nvSpPr>
        <p:spPr>
          <a:xfrm>
            <a:off x="5768731" y="3452174"/>
            <a:ext cx="779165" cy="122963"/>
          </a:xfrm>
          <a:prstGeom prst="roundRect">
            <a:avLst>
              <a:gd name="adj" fmla="val 104109"/>
            </a:avLst>
          </a:prstGeom>
          <a:solidFill>
            <a:srgbClr val="FFFFFF">
              <a:alpha val="20000"/>
            </a:srgbClr>
          </a:solidFill>
          <a:ln w="7620">
            <a:solidFill>
              <a:srgbClr val="000000"/>
            </a:solidFill>
            <a:prstDash val="solid"/>
          </a:ln>
        </p:spPr>
      </p:sp>
      <p:pic>
        <p:nvPicPr>
          <p:cNvPr id="16" name="Image 3" descr="preencoded.png">    </p:cNvPr>
          <p:cNvPicPr>
            <a:picLocks noChangeAspect="1"/>
          </p:cNvPicPr>
          <p:nvPr/>
        </p:nvPicPr>
        <p:blipFill>
          <a:blip r:embed="rId4"/>
          <a:stretch>
            <a:fillRect/>
          </a:stretch>
        </p:blipFill>
        <p:spPr>
          <a:xfrm>
            <a:off x="5804595" y="3482915"/>
            <a:ext cx="61481" cy="61481"/>
          </a:xfrm>
          <a:prstGeom prst="rect">
            <a:avLst/>
          </a:prstGeom>
        </p:spPr>
      </p:pic>
      <p:sp>
        <p:nvSpPr>
          <p:cNvPr id="17" name="Text 11"/>
          <p:cNvSpPr/>
          <p:nvPr/>
        </p:nvSpPr>
        <p:spPr>
          <a:xfrm>
            <a:off x="5886570" y="3467544"/>
            <a:ext cx="625461"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Print Hardware·10%</a:t>
            </a:r>
            <a:endParaRPr lang="en-US" sz="700" dirty="0"/>
          </a:p>
        </p:txBody>
      </p:sp>
      <p:sp>
        <p:nvSpPr>
          <p:cNvPr id="18" name="Text 12"/>
          <p:cNvSpPr/>
          <p:nvPr/>
        </p:nvSpPr>
        <p:spPr>
          <a:xfrm>
            <a:off x="6324945" y="3467544"/>
            <a:ext cx="187086"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·10%</a:t>
            </a:r>
            <a:endParaRPr lang="en-US" sz="700" dirty="0"/>
          </a:p>
        </p:txBody>
      </p:sp>
      <p:sp>
        <p:nvSpPr>
          <p:cNvPr id="19" name="Text 13"/>
          <p:cNvSpPr/>
          <p:nvPr/>
        </p:nvSpPr>
        <p:spPr>
          <a:xfrm>
            <a:off x="6349522" y="3467544"/>
            <a:ext cx="16491"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20" name="Shape 14"/>
          <p:cNvSpPr/>
          <p:nvPr/>
        </p:nvSpPr>
        <p:spPr>
          <a:xfrm>
            <a:off x="5768731" y="3616124"/>
            <a:ext cx="1042622" cy="122963"/>
          </a:xfrm>
          <a:prstGeom prst="roundRect">
            <a:avLst>
              <a:gd name="adj" fmla="val 104109"/>
            </a:avLst>
          </a:prstGeom>
          <a:solidFill>
            <a:srgbClr val="FFFFFF">
              <a:alpha val="20000"/>
            </a:srgbClr>
          </a:solidFill>
          <a:ln w="7620">
            <a:solidFill>
              <a:srgbClr val="000000"/>
            </a:solidFill>
            <a:prstDash val="solid"/>
          </a:ln>
        </p:spPr>
      </p:sp>
      <p:pic>
        <p:nvPicPr>
          <p:cNvPr id="21" name="Image 4" descr="preencoded.png">    </p:cNvPr>
          <p:cNvPicPr>
            <a:picLocks noChangeAspect="1"/>
          </p:cNvPicPr>
          <p:nvPr/>
        </p:nvPicPr>
        <p:blipFill>
          <a:blip r:embed="rId5"/>
          <a:stretch>
            <a:fillRect/>
          </a:stretch>
        </p:blipFill>
        <p:spPr>
          <a:xfrm>
            <a:off x="5804595" y="3646865"/>
            <a:ext cx="61481" cy="61481"/>
          </a:xfrm>
          <a:prstGeom prst="rect">
            <a:avLst/>
          </a:prstGeom>
        </p:spPr>
      </p:pic>
      <p:sp>
        <p:nvSpPr>
          <p:cNvPr id="22" name="Text 15"/>
          <p:cNvSpPr/>
          <p:nvPr/>
        </p:nvSpPr>
        <p:spPr>
          <a:xfrm>
            <a:off x="5886570" y="3631495"/>
            <a:ext cx="888918"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Services &amp; Subscriptions·10%</a:t>
            </a:r>
            <a:endParaRPr lang="en-US" sz="700" dirty="0"/>
          </a:p>
        </p:txBody>
      </p:sp>
      <p:sp>
        <p:nvSpPr>
          <p:cNvPr id="23" name="Text 16"/>
          <p:cNvSpPr/>
          <p:nvPr/>
        </p:nvSpPr>
        <p:spPr>
          <a:xfrm>
            <a:off x="6588403" y="3631495"/>
            <a:ext cx="187086"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·10%</a:t>
            </a:r>
            <a:endParaRPr lang="en-US" sz="700" dirty="0"/>
          </a:p>
        </p:txBody>
      </p:sp>
      <p:sp>
        <p:nvSpPr>
          <p:cNvPr id="24" name="Text 17"/>
          <p:cNvSpPr/>
          <p:nvPr/>
        </p:nvSpPr>
        <p:spPr>
          <a:xfrm>
            <a:off x="6612979" y="3631495"/>
            <a:ext cx="16492"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25" name="Shape 18"/>
          <p:cNvSpPr/>
          <p:nvPr/>
        </p:nvSpPr>
        <p:spPr>
          <a:xfrm>
            <a:off x="5768731" y="3780075"/>
            <a:ext cx="828798" cy="122963"/>
          </a:xfrm>
          <a:prstGeom prst="roundRect">
            <a:avLst>
              <a:gd name="adj" fmla="val 104109"/>
            </a:avLst>
          </a:prstGeom>
          <a:solidFill>
            <a:srgbClr val="FFFFFF">
              <a:alpha val="20000"/>
            </a:srgbClr>
          </a:solidFill>
          <a:ln w="7620">
            <a:solidFill>
              <a:srgbClr val="000000"/>
            </a:solidFill>
            <a:prstDash val="solid"/>
          </a:ln>
        </p:spPr>
      </p:sp>
      <p:pic>
        <p:nvPicPr>
          <p:cNvPr id="26" name="Image 5" descr="preencoded.png">    </p:cNvPr>
          <p:cNvPicPr>
            <a:picLocks noChangeAspect="1"/>
          </p:cNvPicPr>
          <p:nvPr/>
        </p:nvPicPr>
        <p:blipFill>
          <a:blip r:embed="rId6"/>
          <a:stretch>
            <a:fillRect/>
          </a:stretch>
        </p:blipFill>
        <p:spPr>
          <a:xfrm>
            <a:off x="5804595" y="3810815"/>
            <a:ext cx="61481" cy="61481"/>
          </a:xfrm>
          <a:prstGeom prst="rect">
            <a:avLst/>
          </a:prstGeom>
        </p:spPr>
      </p:pic>
      <p:sp>
        <p:nvSpPr>
          <p:cNvPr id="27" name="Text 19"/>
          <p:cNvSpPr/>
          <p:nvPr/>
        </p:nvSpPr>
        <p:spPr>
          <a:xfrm>
            <a:off x="5886570" y="3795445"/>
            <a:ext cx="675095"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Industrial &amp; Other·5%</a:t>
            </a:r>
            <a:endParaRPr lang="en-US" sz="700" dirty="0"/>
          </a:p>
        </p:txBody>
      </p:sp>
      <p:sp>
        <p:nvSpPr>
          <p:cNvPr id="28" name="Text 20"/>
          <p:cNvSpPr/>
          <p:nvPr/>
        </p:nvSpPr>
        <p:spPr>
          <a:xfrm>
            <a:off x="6409722" y="3795445"/>
            <a:ext cx="151942"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·5%</a:t>
            </a:r>
            <a:endParaRPr lang="en-US" sz="700" dirty="0"/>
          </a:p>
        </p:txBody>
      </p:sp>
      <p:sp>
        <p:nvSpPr>
          <p:cNvPr id="29" name="Text 21"/>
          <p:cNvSpPr/>
          <p:nvPr/>
        </p:nvSpPr>
        <p:spPr>
          <a:xfrm>
            <a:off x="6434299" y="3795445"/>
            <a:ext cx="16491" cy="92222"/>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30" name="Text 22"/>
          <p:cNvSpPr/>
          <p:nvPr/>
        </p:nvSpPr>
        <p:spPr>
          <a:xfrm>
            <a:off x="7455098" y="2411254"/>
            <a:ext cx="2018824" cy="159544"/>
          </a:xfrm>
          <a:prstGeom prst="rect">
            <a:avLst/>
          </a:prstGeom>
          <a:noFill/>
          <a:ln/>
        </p:spPr>
        <p:txBody>
          <a:bodyPr wrap="none" lIns="0" tIns="0" rIns="0" bIns="0" rtlCol="0" anchor="t"/>
          <a:lstStyle/>
          <a:p>
            <a:pPr algn="l" indent="0" marL="0">
              <a:lnSpc>
                <a:spcPts val="1250"/>
              </a:lnSpc>
              <a:buNone/>
            </a:pPr>
            <a:r>
              <a:rPr lang="en-US" sz="1000" dirty="0">
                <a:solidFill>
                  <a:srgbClr val="371A2D"/>
                </a:solidFill>
                <a:latin typeface="Noto Serif HK Semi Bold" pitchFamily="34" charset="0"/>
                <a:ea typeface="Noto Serif HK Semi Bold" pitchFamily="34" charset="-122"/>
                <a:cs typeface="Noto Serif HK Semi Bold" pitchFamily="34" charset="-120"/>
              </a:rPr>
              <a:t>Revenue Architecture Overview</a:t>
            </a:r>
            <a:endParaRPr lang="en-US" sz="1000" dirty="0"/>
          </a:p>
        </p:txBody>
      </p:sp>
      <p:sp>
        <p:nvSpPr>
          <p:cNvPr id="31" name="Shape 23"/>
          <p:cNvSpPr/>
          <p:nvPr/>
        </p:nvSpPr>
        <p:spPr>
          <a:xfrm>
            <a:off x="7455098" y="2634020"/>
            <a:ext cx="1918811" cy="1807845"/>
          </a:xfrm>
          <a:prstGeom prst="roundRect">
            <a:avLst>
              <a:gd name="adj" fmla="val 4046"/>
            </a:avLst>
          </a:prstGeom>
          <a:solidFill>
            <a:srgbClr val="FFFFFF">
              <a:alpha val="95000"/>
            </a:srgbClr>
          </a:solidFill>
          <a:ln w="15240">
            <a:solidFill>
              <a:srgbClr val="DFB8D1"/>
            </a:solidFill>
            <a:prstDash val="solid"/>
          </a:ln>
        </p:spPr>
      </p:sp>
      <p:sp>
        <p:nvSpPr>
          <p:cNvPr id="32" name="Shape 24"/>
          <p:cNvSpPr/>
          <p:nvPr/>
        </p:nvSpPr>
        <p:spPr>
          <a:xfrm>
            <a:off x="7439858" y="2634020"/>
            <a:ext cx="60960" cy="1807845"/>
          </a:xfrm>
          <a:prstGeom prst="roundRect">
            <a:avLst>
              <a:gd name="adj" fmla="val 74751"/>
            </a:avLst>
          </a:prstGeom>
          <a:solidFill>
            <a:srgbClr val="E851B2"/>
          </a:solidFill>
          <a:ln/>
        </p:spPr>
      </p:sp>
      <p:sp>
        <p:nvSpPr>
          <p:cNvPr id="33" name="Text 25"/>
          <p:cNvSpPr/>
          <p:nvPr/>
        </p:nvSpPr>
        <p:spPr>
          <a:xfrm>
            <a:off x="7624524" y="2757726"/>
            <a:ext cx="1488400" cy="159544"/>
          </a:xfrm>
          <a:prstGeom prst="rect">
            <a:avLst/>
          </a:prstGeom>
          <a:noFill/>
          <a:ln/>
        </p:spPr>
        <p:txBody>
          <a:bodyPr wrap="none" lIns="0" tIns="0" rIns="0" bIns="0" rtlCol="0" anchor="t"/>
          <a:lstStyle/>
          <a:p>
            <a:pPr algn="l" indent="0" marL="0">
              <a:lnSpc>
                <a:spcPts val="1250"/>
              </a:lnSpc>
              <a:buNone/>
            </a:pPr>
            <a:r>
              <a:rPr lang="en-US" sz="1000" dirty="0">
                <a:solidFill>
                  <a:srgbClr val="432338"/>
                </a:solidFill>
                <a:latin typeface="Noto Serif HK Semi Bold" pitchFamily="34" charset="0"/>
                <a:ea typeface="Noto Serif HK Semi Bold" pitchFamily="34" charset="-122"/>
                <a:cs typeface="Noto Serif HK Semi Bold" pitchFamily="34" charset="-120"/>
              </a:rPr>
              <a:t>Hardware Transactions</a:t>
            </a:r>
            <a:endParaRPr lang="en-US" sz="1000" dirty="0"/>
          </a:p>
        </p:txBody>
      </p:sp>
      <p:sp>
        <p:nvSpPr>
          <p:cNvPr id="34" name="Text 26"/>
          <p:cNvSpPr/>
          <p:nvPr/>
        </p:nvSpPr>
        <p:spPr>
          <a:xfrm>
            <a:off x="7624524" y="2973467"/>
            <a:ext cx="1625679" cy="790099"/>
          </a:xfrm>
          <a:prstGeom prst="rect">
            <a:avLst/>
          </a:prstGeom>
          <a:noFill/>
          <a:ln/>
        </p:spPr>
        <p:txBody>
          <a:bodyPr wrap="square" lIns="0" tIns="0" rIns="0" bIns="0" rtlCol="0" anchor="t"/>
          <a:lstStyle/>
          <a:p>
            <a:pPr algn="l" indent="0" marL="0">
              <a:lnSpc>
                <a:spcPts val="1000"/>
              </a:lnSpc>
              <a:buNone/>
            </a:pPr>
            <a:r>
              <a:rPr lang="en-US" sz="850" dirty="0">
                <a:solidFill>
                  <a:srgbClr val="432338"/>
                </a:solidFill>
                <a:latin typeface="Source Sans 3" pitchFamily="34" charset="0"/>
                <a:ea typeface="Source Sans 3" pitchFamily="34" charset="-122"/>
                <a:cs typeface="Source Sans 3" pitchFamily="34" charset="-120"/>
              </a:rPr>
              <a:t>PCs, printers, workstations, and accessories sold through direct, channel, and e-commerce routes. Volume-driven, moderate margins. Growth tied to PC refresh cycles and commercial fleet expansion.</a:t>
            </a:r>
            <a:endParaRPr lang="en-US" sz="850" dirty="0"/>
          </a:p>
        </p:txBody>
      </p:sp>
      <p:sp>
        <p:nvSpPr>
          <p:cNvPr id="35" name="Shape 27"/>
          <p:cNvSpPr/>
          <p:nvPr/>
        </p:nvSpPr>
        <p:spPr>
          <a:xfrm>
            <a:off x="9430107" y="2634020"/>
            <a:ext cx="1918930" cy="1807845"/>
          </a:xfrm>
          <a:prstGeom prst="roundRect">
            <a:avLst>
              <a:gd name="adj" fmla="val 4046"/>
            </a:avLst>
          </a:prstGeom>
          <a:solidFill>
            <a:srgbClr val="FFFFFF">
              <a:alpha val="95000"/>
            </a:srgbClr>
          </a:solidFill>
          <a:ln w="15240">
            <a:solidFill>
              <a:srgbClr val="DFB8D1"/>
            </a:solidFill>
            <a:prstDash val="solid"/>
          </a:ln>
        </p:spPr>
      </p:sp>
      <p:sp>
        <p:nvSpPr>
          <p:cNvPr id="36" name="Shape 28"/>
          <p:cNvSpPr/>
          <p:nvPr/>
        </p:nvSpPr>
        <p:spPr>
          <a:xfrm>
            <a:off x="9414867" y="2634020"/>
            <a:ext cx="60960" cy="1807845"/>
          </a:xfrm>
          <a:prstGeom prst="roundRect">
            <a:avLst>
              <a:gd name="adj" fmla="val 74751"/>
            </a:avLst>
          </a:prstGeom>
          <a:solidFill>
            <a:srgbClr val="E851B2"/>
          </a:solidFill>
          <a:ln/>
        </p:spPr>
      </p:sp>
      <p:sp>
        <p:nvSpPr>
          <p:cNvPr id="37" name="Text 29"/>
          <p:cNvSpPr/>
          <p:nvPr/>
        </p:nvSpPr>
        <p:spPr>
          <a:xfrm>
            <a:off x="9599533" y="2757726"/>
            <a:ext cx="1625798" cy="319088"/>
          </a:xfrm>
          <a:prstGeom prst="rect">
            <a:avLst/>
          </a:prstGeom>
          <a:noFill/>
          <a:ln/>
        </p:spPr>
        <p:txBody>
          <a:bodyPr wrap="square" lIns="0" tIns="0" rIns="0" bIns="0" rtlCol="0" anchor="t"/>
          <a:lstStyle/>
          <a:p>
            <a:pPr algn="l" indent="0" marL="0">
              <a:lnSpc>
                <a:spcPts val="1250"/>
              </a:lnSpc>
              <a:buNone/>
            </a:pPr>
            <a:r>
              <a:rPr lang="en-US" sz="1000" dirty="0">
                <a:solidFill>
                  <a:srgbClr val="432338"/>
                </a:solidFill>
                <a:latin typeface="Noto Serif HK Semi Bold" pitchFamily="34" charset="0"/>
                <a:ea typeface="Noto Serif HK Semi Bold" pitchFamily="34" charset="-122"/>
                <a:cs typeface="Noto Serif HK Semi Bold" pitchFamily="34" charset="-120"/>
              </a:rPr>
              <a:t>Supplies &amp; Consumables (Annuity)</a:t>
            </a:r>
            <a:endParaRPr lang="en-US" sz="1000" dirty="0"/>
          </a:p>
        </p:txBody>
      </p:sp>
      <p:sp>
        <p:nvSpPr>
          <p:cNvPr id="38" name="Text 30"/>
          <p:cNvSpPr/>
          <p:nvPr/>
        </p:nvSpPr>
        <p:spPr>
          <a:xfrm>
            <a:off x="9599533" y="3133011"/>
            <a:ext cx="1625798" cy="1185148"/>
          </a:xfrm>
          <a:prstGeom prst="rect">
            <a:avLst/>
          </a:prstGeom>
          <a:noFill/>
          <a:ln/>
        </p:spPr>
        <p:txBody>
          <a:bodyPr wrap="square" lIns="0" tIns="0" rIns="0" bIns="0" rtlCol="0" anchor="t"/>
          <a:lstStyle/>
          <a:p>
            <a:pPr algn="l" indent="0" marL="0">
              <a:lnSpc>
                <a:spcPts val="1000"/>
              </a:lnSpc>
              <a:buNone/>
            </a:pPr>
            <a:r>
              <a:rPr lang="en-US" sz="850" dirty="0">
                <a:solidFill>
                  <a:srgbClr val="432338"/>
                </a:solidFill>
                <a:latin typeface="Source Sans 3" pitchFamily="34" charset="0"/>
                <a:ea typeface="Source Sans 3" pitchFamily="34" charset="-122"/>
                <a:cs typeface="Source Sans 3" pitchFamily="34" charset="-120"/>
              </a:rPr>
              <a:t>Ink cartridges, toner, and paper represent HP's highest-margin revenue stream. Installed base of hundreds of millions of printers creates a durable, recurring consumables revenue annuity that generates strong free cash flow independent of new hardware sales cycles.</a:t>
            </a:r>
            <a:endParaRPr lang="en-US" sz="850" dirty="0"/>
          </a:p>
        </p:txBody>
      </p:sp>
      <p:sp>
        <p:nvSpPr>
          <p:cNvPr id="39" name="Shape 31"/>
          <p:cNvSpPr/>
          <p:nvPr/>
        </p:nvSpPr>
        <p:spPr>
          <a:xfrm>
            <a:off x="7455098" y="4498062"/>
            <a:ext cx="1918811" cy="2071211"/>
          </a:xfrm>
          <a:prstGeom prst="roundRect">
            <a:avLst>
              <a:gd name="adj" fmla="val 3812"/>
            </a:avLst>
          </a:prstGeom>
          <a:solidFill>
            <a:srgbClr val="FFFFFF">
              <a:alpha val="95000"/>
            </a:srgbClr>
          </a:solidFill>
          <a:ln w="15240">
            <a:solidFill>
              <a:srgbClr val="DFB8D1"/>
            </a:solidFill>
            <a:prstDash val="solid"/>
          </a:ln>
        </p:spPr>
      </p:sp>
      <p:sp>
        <p:nvSpPr>
          <p:cNvPr id="40" name="Shape 32"/>
          <p:cNvSpPr/>
          <p:nvPr/>
        </p:nvSpPr>
        <p:spPr>
          <a:xfrm>
            <a:off x="7439858" y="4498062"/>
            <a:ext cx="60960" cy="2071211"/>
          </a:xfrm>
          <a:prstGeom prst="roundRect">
            <a:avLst>
              <a:gd name="adj" fmla="val 74751"/>
            </a:avLst>
          </a:prstGeom>
          <a:solidFill>
            <a:srgbClr val="E851B2"/>
          </a:solidFill>
          <a:ln/>
        </p:spPr>
      </p:sp>
      <p:sp>
        <p:nvSpPr>
          <p:cNvPr id="41" name="Text 33"/>
          <p:cNvSpPr/>
          <p:nvPr/>
        </p:nvSpPr>
        <p:spPr>
          <a:xfrm>
            <a:off x="7624524" y="4621768"/>
            <a:ext cx="1625679" cy="319088"/>
          </a:xfrm>
          <a:prstGeom prst="rect">
            <a:avLst/>
          </a:prstGeom>
          <a:noFill/>
          <a:ln/>
        </p:spPr>
        <p:txBody>
          <a:bodyPr wrap="square" lIns="0" tIns="0" rIns="0" bIns="0" rtlCol="0" anchor="t"/>
          <a:lstStyle/>
          <a:p>
            <a:pPr algn="l" indent="0" marL="0">
              <a:lnSpc>
                <a:spcPts val="1250"/>
              </a:lnSpc>
              <a:buNone/>
            </a:pPr>
            <a:r>
              <a:rPr lang="en-US" sz="1000" dirty="0">
                <a:solidFill>
                  <a:srgbClr val="432338"/>
                </a:solidFill>
                <a:latin typeface="Noto Serif HK Semi Bold" pitchFamily="34" charset="0"/>
                <a:ea typeface="Noto Serif HK Semi Bold" pitchFamily="34" charset="-122"/>
                <a:cs typeface="Noto Serif HK Semi Bold" pitchFamily="34" charset="-120"/>
              </a:rPr>
              <a:t>Subscription &amp; As-a-Service</a:t>
            </a:r>
            <a:endParaRPr lang="en-US" sz="1000" dirty="0"/>
          </a:p>
        </p:txBody>
      </p:sp>
      <p:sp>
        <p:nvSpPr>
          <p:cNvPr id="42" name="Text 34"/>
          <p:cNvSpPr/>
          <p:nvPr/>
        </p:nvSpPr>
        <p:spPr>
          <a:xfrm>
            <a:off x="7624524" y="4997053"/>
            <a:ext cx="1625679" cy="1448514"/>
          </a:xfrm>
          <a:prstGeom prst="rect">
            <a:avLst/>
          </a:prstGeom>
          <a:noFill/>
          <a:ln/>
        </p:spPr>
        <p:txBody>
          <a:bodyPr wrap="square" lIns="0" tIns="0" rIns="0" bIns="0" rtlCol="0" anchor="t"/>
          <a:lstStyle/>
          <a:p>
            <a:pPr algn="l" indent="0" marL="0">
              <a:lnSpc>
                <a:spcPts val="1000"/>
              </a:lnSpc>
              <a:buNone/>
            </a:pPr>
            <a:r>
              <a:rPr lang="en-US" sz="850" dirty="0">
                <a:solidFill>
                  <a:srgbClr val="432338"/>
                </a:solidFill>
                <a:latin typeface="Source Sans 3" pitchFamily="34" charset="0"/>
                <a:ea typeface="Source Sans 3" pitchFamily="34" charset="-122"/>
                <a:cs typeface="Source Sans 3" pitchFamily="34" charset="-120"/>
              </a:rPr>
              <a:t>HP Instant Ink (ink subscription), Device-as-a-Service (DaaS for commercial PC fleets), and Managed Print Services convert one-time hardware transactions into multi-year contractual revenue relationships. Subscription ARR is growing double-digits YoY and represents the most valuable component of HP's future revenue mix.</a:t>
            </a:r>
            <a:endParaRPr lang="en-US" sz="850" dirty="0"/>
          </a:p>
        </p:txBody>
      </p:sp>
      <p:sp>
        <p:nvSpPr>
          <p:cNvPr id="43" name="Shape 35"/>
          <p:cNvSpPr/>
          <p:nvPr/>
        </p:nvSpPr>
        <p:spPr>
          <a:xfrm>
            <a:off x="9430107" y="4498062"/>
            <a:ext cx="1918930" cy="2071211"/>
          </a:xfrm>
          <a:prstGeom prst="roundRect">
            <a:avLst>
              <a:gd name="adj" fmla="val 3812"/>
            </a:avLst>
          </a:prstGeom>
          <a:solidFill>
            <a:srgbClr val="FFFFFF">
              <a:alpha val="95000"/>
            </a:srgbClr>
          </a:solidFill>
          <a:ln w="15240">
            <a:solidFill>
              <a:srgbClr val="DFB8D1"/>
            </a:solidFill>
            <a:prstDash val="solid"/>
          </a:ln>
        </p:spPr>
      </p:sp>
      <p:sp>
        <p:nvSpPr>
          <p:cNvPr id="44" name="Shape 36"/>
          <p:cNvSpPr/>
          <p:nvPr/>
        </p:nvSpPr>
        <p:spPr>
          <a:xfrm>
            <a:off x="9414867" y="4498062"/>
            <a:ext cx="60960" cy="2071211"/>
          </a:xfrm>
          <a:prstGeom prst="roundRect">
            <a:avLst>
              <a:gd name="adj" fmla="val 74751"/>
            </a:avLst>
          </a:prstGeom>
          <a:solidFill>
            <a:srgbClr val="E851B2"/>
          </a:solidFill>
          <a:ln/>
        </p:spPr>
      </p:sp>
      <p:sp>
        <p:nvSpPr>
          <p:cNvPr id="45" name="Text 37"/>
          <p:cNvSpPr/>
          <p:nvPr/>
        </p:nvSpPr>
        <p:spPr>
          <a:xfrm>
            <a:off x="9599533" y="4621768"/>
            <a:ext cx="1625798" cy="319088"/>
          </a:xfrm>
          <a:prstGeom prst="rect">
            <a:avLst/>
          </a:prstGeom>
          <a:noFill/>
          <a:ln/>
        </p:spPr>
        <p:txBody>
          <a:bodyPr wrap="square" lIns="0" tIns="0" rIns="0" bIns="0" rtlCol="0" anchor="t"/>
          <a:lstStyle/>
          <a:p>
            <a:pPr algn="l" indent="0" marL="0">
              <a:lnSpc>
                <a:spcPts val="1250"/>
              </a:lnSpc>
              <a:buNone/>
            </a:pPr>
            <a:r>
              <a:rPr lang="en-US" sz="1000" dirty="0">
                <a:solidFill>
                  <a:srgbClr val="432338"/>
                </a:solidFill>
                <a:latin typeface="Noto Serif HK Semi Bold" pitchFamily="34" charset="0"/>
                <a:ea typeface="Noto Serif HK Semi Bold" pitchFamily="34" charset="-122"/>
                <a:cs typeface="Noto Serif HK Semi Bold" pitchFamily="34" charset="-120"/>
              </a:rPr>
              <a:t>Software &amp; Security Services</a:t>
            </a:r>
            <a:endParaRPr lang="en-US" sz="1000" dirty="0"/>
          </a:p>
        </p:txBody>
      </p:sp>
      <p:sp>
        <p:nvSpPr>
          <p:cNvPr id="46" name="Text 38"/>
          <p:cNvSpPr/>
          <p:nvPr/>
        </p:nvSpPr>
        <p:spPr>
          <a:xfrm>
            <a:off x="9599533" y="4997053"/>
            <a:ext cx="1625798" cy="1053465"/>
          </a:xfrm>
          <a:prstGeom prst="rect">
            <a:avLst/>
          </a:prstGeom>
          <a:noFill/>
          <a:ln/>
        </p:spPr>
        <p:txBody>
          <a:bodyPr wrap="square" lIns="0" tIns="0" rIns="0" bIns="0" rtlCol="0" anchor="t"/>
          <a:lstStyle/>
          <a:p>
            <a:pPr algn="l" indent="0" marL="0">
              <a:lnSpc>
                <a:spcPts val="1000"/>
              </a:lnSpc>
              <a:buNone/>
            </a:pPr>
            <a:r>
              <a:rPr lang="en-US" sz="850" dirty="0">
                <a:solidFill>
                  <a:srgbClr val="432338"/>
                </a:solidFill>
                <a:latin typeface="Source Sans 3" pitchFamily="34" charset="0"/>
                <a:ea typeface="Source Sans 3" pitchFamily="34" charset="-122"/>
                <a:cs typeface="Source Sans 3" pitchFamily="34" charset="-120"/>
              </a:rPr>
              <a:t>HP Wolf Security software licensing, print fleet analytics (HP Workpath), and workforce experience platform fees add a pure-software revenue layer atop HP's hardware installed base — carrying gross margins of 70%+ and meaningfully accretive to blended company margins.</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990255" y="1533882"/>
            <a:ext cx="6288286" cy="342662"/>
          </a:xfrm>
          <a:prstGeom prst="rect">
            <a:avLst/>
          </a:prstGeom>
          <a:noFill/>
          <a:ln/>
        </p:spPr>
        <p:txBody>
          <a:bodyPr wrap="none" lIns="0" tIns="0" rIns="0" bIns="0" rtlCol="0" anchor="t"/>
          <a:lstStyle/>
          <a:p>
            <a:pPr algn="l" indent="0" marL="0">
              <a:lnSpc>
                <a:spcPts val="2650"/>
              </a:lnSpc>
              <a:buNone/>
            </a:pPr>
            <a:r>
              <a:rPr lang="en-US" sz="2150" dirty="0">
                <a:solidFill>
                  <a:srgbClr val="371A2D"/>
                </a:solidFill>
                <a:latin typeface="Noto Serif HK Semi Bold" pitchFamily="34" charset="0"/>
                <a:ea typeface="Noto Serif HK Semi Bold" pitchFamily="34" charset="-122"/>
                <a:cs typeface="Noto Serif HK Semi Bold" pitchFamily="34" charset="-120"/>
              </a:rPr>
              <a:t>Target Customer Segments &amp; Global Footprint</a:t>
            </a:r>
            <a:endParaRPr lang="en-US" sz="2150" dirty="0"/>
          </a:p>
        </p:txBody>
      </p:sp>
      <p:sp>
        <p:nvSpPr>
          <p:cNvPr id="3" name="Text 1"/>
          <p:cNvSpPr/>
          <p:nvPr/>
        </p:nvSpPr>
        <p:spPr>
          <a:xfrm>
            <a:off x="2990255" y="2006203"/>
            <a:ext cx="8649772" cy="290036"/>
          </a:xfrm>
          <a:prstGeom prst="rect">
            <a:avLst/>
          </a:prstGeom>
          <a:noFill/>
          <a:ln/>
        </p:spPr>
        <p:txBody>
          <a:bodyPr wrap="square" lIns="0" tIns="0" rIns="0" bIns="0" rtlCol="0" anchor="t"/>
          <a:lstStyle/>
          <a:p>
            <a:pPr algn="l"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HP Inc. serves one of the broadest and most diverse customer bases in the technology industry — spanning individual consumers to the world's largest multinational enterprises. This breadth creates natural demand diversification, reducing cyclicality risk while providing HP with unmatched distribution leverage across global markets.</a:t>
            </a:r>
            <a:endParaRPr lang="en-US" sz="9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90255" y="2369106"/>
            <a:ext cx="291346" cy="291346"/>
          </a:xfrm>
          <a:prstGeom prst="rect">
            <a:avLst/>
          </a:prstGeom>
        </p:spPr>
      </p:pic>
      <p:sp>
        <p:nvSpPr>
          <p:cNvPr id="5" name="Text 2"/>
          <p:cNvSpPr/>
          <p:nvPr/>
        </p:nvSpPr>
        <p:spPr>
          <a:xfrm>
            <a:off x="2990255" y="2741414"/>
            <a:ext cx="2227302" cy="171450"/>
          </a:xfrm>
          <a:prstGeom prst="rect">
            <a:avLst/>
          </a:prstGeom>
          <a:noFill/>
          <a:ln/>
        </p:spPr>
        <p:txBody>
          <a:bodyPr wrap="none" lIns="0" tIns="0" rIns="0" bIns="0" rtlCol="0" anchor="t"/>
          <a:lstStyle/>
          <a:p>
            <a:pPr algn="l" indent="0" marL="0">
              <a:lnSpc>
                <a:spcPts val="1300"/>
              </a:lnSpc>
              <a:buNone/>
            </a:pPr>
            <a:r>
              <a:rPr lang="en-US" sz="1050" dirty="0">
                <a:solidFill>
                  <a:srgbClr val="432338"/>
                </a:solidFill>
                <a:latin typeface="Noto Serif HK Semi Bold" pitchFamily="34" charset="0"/>
                <a:ea typeface="Noto Serif HK Semi Bold" pitchFamily="34" charset="-122"/>
                <a:cs typeface="Noto Serif HK Semi Bold" pitchFamily="34" charset="-120"/>
              </a:rPr>
              <a:t>Enterprise &amp; Large Corporations</a:t>
            </a:r>
            <a:endParaRPr lang="en-US" sz="1050" dirty="0"/>
          </a:p>
        </p:txBody>
      </p:sp>
      <p:sp>
        <p:nvSpPr>
          <p:cNvPr id="6" name="Text 3"/>
          <p:cNvSpPr/>
          <p:nvPr/>
        </p:nvSpPr>
        <p:spPr>
          <a:xfrm>
            <a:off x="2990255" y="2951678"/>
            <a:ext cx="2829282" cy="1885236"/>
          </a:xfrm>
          <a:prstGeom prst="rect">
            <a:avLst/>
          </a:prstGeom>
          <a:noFill/>
          <a:ln/>
        </p:spPr>
        <p:txBody>
          <a:bodyPr wrap="square" lIns="0" tIns="0" rIns="0" bIns="0" rtlCol="0" anchor="t"/>
          <a:lstStyle/>
          <a:p>
            <a:pPr algn="l"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Fortune 500 companies, government agencies, and large public sector organizations represent HP's highest-value customer tier. Enterprise accounts purchase commercial PC fleets (thousands of units per refresh cycle), enterprise-grade printing infrastructure, managed print service contracts, DaaS agreements, and HP Wolf Security deployments. HP's global enterprise sales force, partner ecosystem (including major system integrators like Accenture, DXC, and CDW), and deep procurement relationships provide formidable barriers to competitive displacement. Average contract values range from $500K to multi-million-dollar multi-year managed service agreements.</a:t>
            </a:r>
            <a:endParaRPr lang="en-US" sz="9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0499" y="2369106"/>
            <a:ext cx="291346" cy="291346"/>
          </a:xfrm>
          <a:prstGeom prst="rect">
            <a:avLst/>
          </a:prstGeom>
        </p:spPr>
      </p:pic>
      <p:sp>
        <p:nvSpPr>
          <p:cNvPr id="8" name="Text 4"/>
          <p:cNvSpPr/>
          <p:nvPr/>
        </p:nvSpPr>
        <p:spPr>
          <a:xfrm>
            <a:off x="5900499" y="2741414"/>
            <a:ext cx="2365891" cy="171450"/>
          </a:xfrm>
          <a:prstGeom prst="rect">
            <a:avLst/>
          </a:prstGeom>
          <a:noFill/>
          <a:ln/>
        </p:spPr>
        <p:txBody>
          <a:bodyPr wrap="none" lIns="0" tIns="0" rIns="0" bIns="0" rtlCol="0" anchor="t"/>
          <a:lstStyle/>
          <a:p>
            <a:pPr algn="l" indent="0" marL="0">
              <a:lnSpc>
                <a:spcPts val="1300"/>
              </a:lnSpc>
              <a:buNone/>
            </a:pPr>
            <a:r>
              <a:rPr lang="en-US" sz="1050" dirty="0">
                <a:solidFill>
                  <a:srgbClr val="432338"/>
                </a:solidFill>
                <a:latin typeface="Noto Serif HK Semi Bold" pitchFamily="34" charset="0"/>
                <a:ea typeface="Noto Serif HK Semi Bold" pitchFamily="34" charset="-122"/>
                <a:cs typeface="Noto Serif HK Semi Bold" pitchFamily="34" charset="-120"/>
              </a:rPr>
              <a:t>Small &amp; Medium Businesses (SMB)</a:t>
            </a:r>
            <a:endParaRPr lang="en-US" sz="1050" dirty="0"/>
          </a:p>
        </p:txBody>
      </p:sp>
      <p:sp>
        <p:nvSpPr>
          <p:cNvPr id="9" name="Text 5"/>
          <p:cNvSpPr/>
          <p:nvPr/>
        </p:nvSpPr>
        <p:spPr>
          <a:xfrm>
            <a:off x="5900499" y="2951678"/>
            <a:ext cx="2829282" cy="1740218"/>
          </a:xfrm>
          <a:prstGeom prst="rect">
            <a:avLst/>
          </a:prstGeom>
          <a:noFill/>
          <a:ln/>
        </p:spPr>
        <p:txBody>
          <a:bodyPr wrap="square" lIns="0" tIns="0" rIns="0" bIns="0" rtlCol="0" anchor="t"/>
          <a:lstStyle/>
          <a:p>
            <a:pPr algn="l"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SMB customers — businesses with 10 to 500 employees — represent HP's largest customer count segment and a critical growth opportunity. SMBs increasingly need enterprise-grade security, manageability, and reliability in their IT infrastructure but lack dedicated IT departments to manage complexity. HP's SMB-focused offerings (HP Business PCs, HP LaserJet Pro series, HP Instant Ink for Business, and simplified DaaS packages) are specifically engineered to deliver enterprise capability at SMB-appropriate price points and management simplicity. HP's extensive channel partner network of VARs and IT resellers is the primary go-to-market engine for the SMB segment.</a:t>
            </a:r>
            <a:endParaRPr lang="en-US" sz="9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10744" y="2369106"/>
            <a:ext cx="291346" cy="291346"/>
          </a:xfrm>
          <a:prstGeom prst="rect">
            <a:avLst/>
          </a:prstGeom>
        </p:spPr>
      </p:pic>
      <p:sp>
        <p:nvSpPr>
          <p:cNvPr id="11" name="Text 6"/>
          <p:cNvSpPr/>
          <p:nvPr/>
        </p:nvSpPr>
        <p:spPr>
          <a:xfrm>
            <a:off x="8810744" y="2741414"/>
            <a:ext cx="1562100" cy="171450"/>
          </a:xfrm>
          <a:prstGeom prst="rect">
            <a:avLst/>
          </a:prstGeom>
          <a:noFill/>
          <a:ln/>
        </p:spPr>
        <p:txBody>
          <a:bodyPr wrap="none" lIns="0" tIns="0" rIns="0" bIns="0" rtlCol="0" anchor="t"/>
          <a:lstStyle/>
          <a:p>
            <a:pPr algn="l" indent="0" marL="0">
              <a:lnSpc>
                <a:spcPts val="1300"/>
              </a:lnSpc>
              <a:buNone/>
            </a:pPr>
            <a:r>
              <a:rPr lang="en-US" sz="1050" dirty="0">
                <a:solidFill>
                  <a:srgbClr val="432338"/>
                </a:solidFill>
                <a:latin typeface="Noto Serif HK Semi Bold" pitchFamily="34" charset="0"/>
                <a:ea typeface="Noto Serif HK Semi Bold" pitchFamily="34" charset="-122"/>
                <a:cs typeface="Noto Serif HK Semi Bold" pitchFamily="34" charset="-120"/>
              </a:rPr>
              <a:t>Consumer &amp; Prosumer</a:t>
            </a:r>
            <a:endParaRPr lang="en-US" sz="1050" dirty="0"/>
          </a:p>
        </p:txBody>
      </p:sp>
      <p:sp>
        <p:nvSpPr>
          <p:cNvPr id="12" name="Text 7"/>
          <p:cNvSpPr/>
          <p:nvPr/>
        </p:nvSpPr>
        <p:spPr>
          <a:xfrm>
            <a:off x="8810744" y="2951678"/>
            <a:ext cx="2829282" cy="1885236"/>
          </a:xfrm>
          <a:prstGeom prst="rect">
            <a:avLst/>
          </a:prstGeom>
          <a:noFill/>
          <a:ln/>
        </p:spPr>
        <p:txBody>
          <a:bodyPr wrap="square" lIns="0" tIns="0" rIns="0" bIns="0" rtlCol="0" anchor="t"/>
          <a:lstStyle/>
          <a:p>
            <a:pPr algn="l"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Hundreds of millions of individual consumers globally use HP laptops, desktop PCs, and home printers. The consumer segment, while lower in ASP and margin relative to commercial, provides enormous volume scale, brand reinforcement, and a feeder pipeline for commercial purchases as consumers bring HP device preferences into workplace procurement decisions. HP Instant Ink's consumer subscription model is converting this massive installed base into recurring revenue contributors. The prosumer segment — photographers, video creators, designers — is served by the HP Envy, Spectre, and DesignJet product lines at premium price points.</a:t>
            </a:r>
            <a:endParaRPr lang="en-US" sz="900" dirty="0"/>
          </a:p>
        </p:txBody>
      </p:sp>
      <p:sp>
        <p:nvSpPr>
          <p:cNvPr id="13" name="Shape 8"/>
          <p:cNvSpPr/>
          <p:nvPr/>
        </p:nvSpPr>
        <p:spPr>
          <a:xfrm>
            <a:off x="2990255" y="4967968"/>
            <a:ext cx="8649772" cy="22146"/>
          </a:xfrm>
          <a:prstGeom prst="rect">
            <a:avLst/>
          </a:prstGeom>
          <a:solidFill>
            <a:srgbClr val="432338">
              <a:alpha val="50000"/>
            </a:srgbClr>
          </a:solidFill>
          <a:ln/>
        </p:spPr>
      </p:sp>
      <p:sp>
        <p:nvSpPr>
          <p:cNvPr id="14" name="Text 9"/>
          <p:cNvSpPr/>
          <p:nvPr/>
        </p:nvSpPr>
        <p:spPr>
          <a:xfrm>
            <a:off x="2990255" y="5087183"/>
            <a:ext cx="1916668" cy="171450"/>
          </a:xfrm>
          <a:prstGeom prst="rect">
            <a:avLst/>
          </a:prstGeom>
          <a:noFill/>
          <a:ln/>
        </p:spPr>
        <p:txBody>
          <a:bodyPr wrap="none" lIns="0" tIns="0" rIns="0" bIns="0" rtlCol="0" anchor="t"/>
          <a:lstStyle/>
          <a:p>
            <a:pPr algn="l" indent="0" marL="0">
              <a:lnSpc>
                <a:spcPts val="1300"/>
              </a:lnSpc>
              <a:buNone/>
            </a:pPr>
            <a:r>
              <a:rPr lang="en-US" sz="1050" dirty="0">
                <a:solidFill>
                  <a:srgbClr val="371A2D"/>
                </a:solidFill>
                <a:latin typeface="Noto Serif HK Semi Bold" pitchFamily="34" charset="0"/>
                <a:ea typeface="Noto Serif HK Semi Bold" pitchFamily="34" charset="-122"/>
                <a:cs typeface="Noto Serif HK Semi Bold" pitchFamily="34" charset="-120"/>
              </a:rPr>
              <a:t>Global Footprint at a Glance</a:t>
            </a:r>
            <a:endParaRPr lang="en-US" sz="1050" dirty="0"/>
          </a:p>
        </p:txBody>
      </p:sp>
      <p:sp>
        <p:nvSpPr>
          <p:cNvPr id="15" name="Text 10"/>
          <p:cNvSpPr/>
          <p:nvPr/>
        </p:nvSpPr>
        <p:spPr>
          <a:xfrm>
            <a:off x="2990255" y="5414010"/>
            <a:ext cx="2101691" cy="384572"/>
          </a:xfrm>
          <a:prstGeom prst="rect">
            <a:avLst/>
          </a:prstGeom>
          <a:noFill/>
          <a:ln/>
        </p:spPr>
        <p:txBody>
          <a:bodyPr wrap="none" lIns="0" tIns="0" rIns="0" bIns="0" rtlCol="0" anchor="t"/>
          <a:lstStyle/>
          <a:p>
            <a:pPr algn="ctr" indent="0" marL="0">
              <a:lnSpc>
                <a:spcPts val="3000"/>
              </a:lnSpc>
              <a:buNone/>
            </a:pPr>
            <a:r>
              <a:rPr lang="en-US" sz="3000" dirty="0">
                <a:solidFill>
                  <a:srgbClr val="432338"/>
                </a:solidFill>
                <a:latin typeface="Noto Serif HK Semi Bold" pitchFamily="34" charset="0"/>
                <a:ea typeface="Noto Serif HK Semi Bold" pitchFamily="34" charset="-122"/>
                <a:cs typeface="Noto Serif HK Semi Bold" pitchFamily="34" charset="-120"/>
              </a:rPr>
              <a:t>170+</a:t>
            </a:r>
            <a:endParaRPr lang="en-US" sz="3000" dirty="0"/>
          </a:p>
        </p:txBody>
      </p:sp>
      <p:sp>
        <p:nvSpPr>
          <p:cNvPr id="16" name="Text 11"/>
          <p:cNvSpPr/>
          <p:nvPr/>
        </p:nvSpPr>
        <p:spPr>
          <a:xfrm>
            <a:off x="3255288" y="5905381"/>
            <a:ext cx="1571506" cy="171450"/>
          </a:xfrm>
          <a:prstGeom prst="rect">
            <a:avLst/>
          </a:prstGeom>
          <a:noFill/>
          <a:ln/>
        </p:spPr>
        <p:txBody>
          <a:bodyPr wrap="none" lIns="0" tIns="0" rIns="0" bIns="0" rtlCol="0" anchor="t"/>
          <a:lstStyle/>
          <a:p>
            <a:pPr algn="ctr" indent="0" marL="0">
              <a:lnSpc>
                <a:spcPts val="1300"/>
              </a:lnSpc>
              <a:buNone/>
            </a:pPr>
            <a:r>
              <a:rPr lang="en-US" sz="1050" dirty="0">
                <a:solidFill>
                  <a:srgbClr val="432338"/>
                </a:solidFill>
                <a:latin typeface="Noto Serif HK Semi Bold" pitchFamily="34" charset="0"/>
                <a:ea typeface="Noto Serif HK Semi Bold" pitchFamily="34" charset="-122"/>
                <a:cs typeface="Noto Serif HK Semi Bold" pitchFamily="34" charset="-120"/>
              </a:rPr>
              <a:t>Countries of Operation</a:t>
            </a:r>
            <a:endParaRPr lang="en-US" sz="1050" dirty="0"/>
          </a:p>
        </p:txBody>
      </p:sp>
      <p:sp>
        <p:nvSpPr>
          <p:cNvPr id="17" name="Text 12"/>
          <p:cNvSpPr/>
          <p:nvPr/>
        </p:nvSpPr>
        <p:spPr>
          <a:xfrm>
            <a:off x="2990255" y="6115645"/>
            <a:ext cx="2101691" cy="580073"/>
          </a:xfrm>
          <a:prstGeom prst="rect">
            <a:avLst/>
          </a:prstGeom>
          <a:noFill/>
          <a:ln/>
        </p:spPr>
        <p:txBody>
          <a:bodyPr wrap="square" lIns="0" tIns="0" rIns="0" bIns="0" rtlCol="0" anchor="t"/>
          <a:lstStyle/>
          <a:p>
            <a:pPr algn="ctr"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HP sells products and services across more than 170 countries through direct sales, online channels, and an extensive global partner network.</a:t>
            </a:r>
            <a:endParaRPr lang="en-US" sz="900" dirty="0"/>
          </a:p>
        </p:txBody>
      </p:sp>
      <p:sp>
        <p:nvSpPr>
          <p:cNvPr id="18" name="Text 13"/>
          <p:cNvSpPr/>
          <p:nvPr/>
        </p:nvSpPr>
        <p:spPr>
          <a:xfrm>
            <a:off x="5172908" y="5414010"/>
            <a:ext cx="2101691" cy="384572"/>
          </a:xfrm>
          <a:prstGeom prst="rect">
            <a:avLst/>
          </a:prstGeom>
          <a:noFill/>
          <a:ln/>
        </p:spPr>
        <p:txBody>
          <a:bodyPr wrap="none" lIns="0" tIns="0" rIns="0" bIns="0" rtlCol="0" anchor="t"/>
          <a:lstStyle/>
          <a:p>
            <a:pPr algn="ctr" indent="0" marL="0">
              <a:lnSpc>
                <a:spcPts val="3000"/>
              </a:lnSpc>
              <a:buNone/>
            </a:pPr>
            <a:r>
              <a:rPr lang="en-US" sz="3000" dirty="0">
                <a:solidFill>
                  <a:srgbClr val="432338"/>
                </a:solidFill>
                <a:latin typeface="Noto Serif HK Semi Bold" pitchFamily="34" charset="0"/>
                <a:ea typeface="Noto Serif HK Semi Bold" pitchFamily="34" charset="-122"/>
                <a:cs typeface="Noto Serif HK Semi Bold" pitchFamily="34" charset="-120"/>
              </a:rPr>
              <a:t>58K+</a:t>
            </a:r>
            <a:endParaRPr lang="en-US" sz="3000" dirty="0"/>
          </a:p>
        </p:txBody>
      </p:sp>
      <p:sp>
        <p:nvSpPr>
          <p:cNvPr id="19" name="Text 14"/>
          <p:cNvSpPr/>
          <p:nvPr/>
        </p:nvSpPr>
        <p:spPr>
          <a:xfrm>
            <a:off x="5538192" y="5905381"/>
            <a:ext cx="1371124" cy="171450"/>
          </a:xfrm>
          <a:prstGeom prst="rect">
            <a:avLst/>
          </a:prstGeom>
          <a:noFill/>
          <a:ln/>
        </p:spPr>
        <p:txBody>
          <a:bodyPr wrap="none" lIns="0" tIns="0" rIns="0" bIns="0" rtlCol="0" anchor="t"/>
          <a:lstStyle/>
          <a:p>
            <a:pPr algn="ctr" indent="0" marL="0">
              <a:lnSpc>
                <a:spcPts val="1300"/>
              </a:lnSpc>
              <a:buNone/>
            </a:pPr>
            <a:r>
              <a:rPr lang="en-US" sz="1050" dirty="0">
                <a:solidFill>
                  <a:srgbClr val="432338"/>
                </a:solidFill>
                <a:latin typeface="Noto Serif HK Semi Bold" pitchFamily="34" charset="0"/>
                <a:ea typeface="Noto Serif HK Semi Bold" pitchFamily="34" charset="-122"/>
                <a:cs typeface="Noto Serif HK Semi Bold" pitchFamily="34" charset="-120"/>
              </a:rPr>
              <a:t>Global Employees</a:t>
            </a:r>
            <a:endParaRPr lang="en-US" sz="1050" dirty="0"/>
          </a:p>
        </p:txBody>
      </p:sp>
      <p:sp>
        <p:nvSpPr>
          <p:cNvPr id="20" name="Text 15"/>
          <p:cNvSpPr/>
          <p:nvPr/>
        </p:nvSpPr>
        <p:spPr>
          <a:xfrm>
            <a:off x="5172908" y="6115645"/>
            <a:ext cx="2101691" cy="435054"/>
          </a:xfrm>
          <a:prstGeom prst="rect">
            <a:avLst/>
          </a:prstGeom>
          <a:noFill/>
          <a:ln/>
        </p:spPr>
        <p:txBody>
          <a:bodyPr wrap="square" lIns="0" tIns="0" rIns="0" bIns="0" rtlCol="0" anchor="t"/>
          <a:lstStyle/>
          <a:p>
            <a:pPr algn="ctr"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HP's global workforce spans R&amp;D, manufacturing, sales, and support functions across every major geography.</a:t>
            </a:r>
            <a:endParaRPr lang="en-US" sz="900" dirty="0"/>
          </a:p>
        </p:txBody>
      </p:sp>
      <p:sp>
        <p:nvSpPr>
          <p:cNvPr id="21" name="Text 16"/>
          <p:cNvSpPr/>
          <p:nvPr/>
        </p:nvSpPr>
        <p:spPr>
          <a:xfrm>
            <a:off x="7355562" y="5414010"/>
            <a:ext cx="2101691" cy="384572"/>
          </a:xfrm>
          <a:prstGeom prst="rect">
            <a:avLst/>
          </a:prstGeom>
          <a:noFill/>
          <a:ln/>
        </p:spPr>
        <p:txBody>
          <a:bodyPr wrap="none" lIns="0" tIns="0" rIns="0" bIns="0" rtlCol="0" anchor="t"/>
          <a:lstStyle/>
          <a:p>
            <a:pPr algn="ctr" indent="0" marL="0">
              <a:lnSpc>
                <a:spcPts val="3000"/>
              </a:lnSpc>
              <a:buNone/>
            </a:pPr>
            <a:r>
              <a:rPr lang="en-US" sz="3000" dirty="0">
                <a:solidFill>
                  <a:srgbClr val="432338"/>
                </a:solidFill>
                <a:latin typeface="Noto Serif HK Semi Bold" pitchFamily="34" charset="0"/>
                <a:ea typeface="Noto Serif HK Semi Bold" pitchFamily="34" charset="-122"/>
                <a:cs typeface="Noto Serif HK Semi Bold" pitchFamily="34" charset="-120"/>
              </a:rPr>
              <a:t>$53B+</a:t>
            </a:r>
            <a:endParaRPr lang="en-US" sz="3000" dirty="0"/>
          </a:p>
        </p:txBody>
      </p:sp>
      <p:sp>
        <p:nvSpPr>
          <p:cNvPr id="22" name="Text 17"/>
          <p:cNvSpPr/>
          <p:nvPr/>
        </p:nvSpPr>
        <p:spPr>
          <a:xfrm>
            <a:off x="7720846" y="5905381"/>
            <a:ext cx="1371124" cy="171450"/>
          </a:xfrm>
          <a:prstGeom prst="rect">
            <a:avLst/>
          </a:prstGeom>
          <a:noFill/>
          <a:ln/>
        </p:spPr>
        <p:txBody>
          <a:bodyPr wrap="none" lIns="0" tIns="0" rIns="0" bIns="0" rtlCol="0" anchor="t"/>
          <a:lstStyle/>
          <a:p>
            <a:pPr algn="ctr" indent="0" marL="0">
              <a:lnSpc>
                <a:spcPts val="1300"/>
              </a:lnSpc>
              <a:buNone/>
            </a:pPr>
            <a:r>
              <a:rPr lang="en-US" sz="1050" dirty="0">
                <a:solidFill>
                  <a:srgbClr val="432338"/>
                </a:solidFill>
                <a:latin typeface="Noto Serif HK Semi Bold" pitchFamily="34" charset="0"/>
                <a:ea typeface="Noto Serif HK Semi Bold" pitchFamily="34" charset="-122"/>
                <a:cs typeface="Noto Serif HK Semi Bold" pitchFamily="34" charset="-120"/>
              </a:rPr>
              <a:t>Annual Revenue</a:t>
            </a:r>
            <a:endParaRPr lang="en-US" sz="1050" dirty="0"/>
          </a:p>
        </p:txBody>
      </p:sp>
      <p:sp>
        <p:nvSpPr>
          <p:cNvPr id="23" name="Text 18"/>
          <p:cNvSpPr/>
          <p:nvPr/>
        </p:nvSpPr>
        <p:spPr>
          <a:xfrm>
            <a:off x="7355562" y="6115645"/>
            <a:ext cx="2101691" cy="435054"/>
          </a:xfrm>
          <a:prstGeom prst="rect">
            <a:avLst/>
          </a:prstGeom>
          <a:noFill/>
          <a:ln/>
        </p:spPr>
        <p:txBody>
          <a:bodyPr wrap="square" lIns="0" tIns="0" rIns="0" bIns="0" rtlCol="0" anchor="t"/>
          <a:lstStyle/>
          <a:p>
            <a:pPr algn="ctr"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HP's annual revenue run rate places it firmly in the global top-tier technology company rankings by scale.</a:t>
            </a:r>
            <a:endParaRPr lang="en-US" sz="900" dirty="0"/>
          </a:p>
        </p:txBody>
      </p:sp>
      <p:sp>
        <p:nvSpPr>
          <p:cNvPr id="24" name="Text 19"/>
          <p:cNvSpPr/>
          <p:nvPr/>
        </p:nvSpPr>
        <p:spPr>
          <a:xfrm>
            <a:off x="9538216" y="5414010"/>
            <a:ext cx="2101810" cy="384572"/>
          </a:xfrm>
          <a:prstGeom prst="rect">
            <a:avLst/>
          </a:prstGeom>
          <a:noFill/>
          <a:ln/>
        </p:spPr>
        <p:txBody>
          <a:bodyPr wrap="none" lIns="0" tIns="0" rIns="0" bIns="0" rtlCol="0" anchor="t"/>
          <a:lstStyle/>
          <a:p>
            <a:pPr algn="ctr" indent="0" marL="0">
              <a:lnSpc>
                <a:spcPts val="3000"/>
              </a:lnSpc>
              <a:buNone/>
            </a:pPr>
            <a:r>
              <a:rPr lang="en-US" sz="3000" dirty="0">
                <a:solidFill>
                  <a:srgbClr val="432338"/>
                </a:solidFill>
                <a:latin typeface="Noto Serif HK Semi Bold" pitchFamily="34" charset="0"/>
                <a:ea typeface="Noto Serif HK Semi Bold" pitchFamily="34" charset="-122"/>
                <a:cs typeface="Noto Serif HK Semi Bold" pitchFamily="34" charset="-120"/>
              </a:rPr>
              <a:t>#1–2</a:t>
            </a:r>
            <a:endParaRPr lang="en-US" sz="3000" dirty="0"/>
          </a:p>
        </p:txBody>
      </p:sp>
      <p:sp>
        <p:nvSpPr>
          <p:cNvPr id="25" name="Text 20"/>
          <p:cNvSpPr/>
          <p:nvPr/>
        </p:nvSpPr>
        <p:spPr>
          <a:xfrm>
            <a:off x="9779437" y="5905381"/>
            <a:ext cx="1619250" cy="171450"/>
          </a:xfrm>
          <a:prstGeom prst="rect">
            <a:avLst/>
          </a:prstGeom>
          <a:noFill/>
          <a:ln/>
        </p:spPr>
        <p:txBody>
          <a:bodyPr wrap="none" lIns="0" tIns="0" rIns="0" bIns="0" rtlCol="0" anchor="t"/>
          <a:lstStyle/>
          <a:p>
            <a:pPr algn="ctr" indent="0" marL="0">
              <a:lnSpc>
                <a:spcPts val="1300"/>
              </a:lnSpc>
              <a:buNone/>
            </a:pPr>
            <a:r>
              <a:rPr lang="en-US" sz="1050" dirty="0">
                <a:solidFill>
                  <a:srgbClr val="432338"/>
                </a:solidFill>
                <a:latin typeface="Noto Serif HK Semi Bold" pitchFamily="34" charset="0"/>
                <a:ea typeface="Noto Serif HK Semi Bold" pitchFamily="34" charset="-122"/>
                <a:cs typeface="Noto Serif HK Semi Bold" pitchFamily="34" charset="-120"/>
              </a:rPr>
              <a:t>Global PC Market Share</a:t>
            </a:r>
            <a:endParaRPr lang="en-US" sz="1050" dirty="0"/>
          </a:p>
        </p:txBody>
      </p:sp>
      <p:sp>
        <p:nvSpPr>
          <p:cNvPr id="26" name="Text 21"/>
          <p:cNvSpPr/>
          <p:nvPr/>
        </p:nvSpPr>
        <p:spPr>
          <a:xfrm>
            <a:off x="9538216" y="6115645"/>
            <a:ext cx="2101810" cy="580073"/>
          </a:xfrm>
          <a:prstGeom prst="rect">
            <a:avLst/>
          </a:prstGeom>
          <a:noFill/>
          <a:ln/>
        </p:spPr>
        <p:txBody>
          <a:bodyPr wrap="square" lIns="0" tIns="0" rIns="0" bIns="0" rtlCol="0" anchor="t"/>
          <a:lstStyle/>
          <a:p>
            <a:pPr algn="ctr"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HP consistently holds the #1 or #2 position in global PC market share, competing neck-and-neck with Lenovo across most quarters and geographies.</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985849" y="1510308"/>
            <a:ext cx="5387221" cy="343138"/>
          </a:xfrm>
          <a:prstGeom prst="rect">
            <a:avLst/>
          </a:prstGeom>
          <a:noFill/>
          <a:ln/>
        </p:spPr>
        <p:txBody>
          <a:bodyPr wrap="none" lIns="0" tIns="0" rIns="0" bIns="0" rtlCol="0" anchor="t"/>
          <a:lstStyle/>
          <a:p>
            <a:pPr algn="l" indent="0" marL="0">
              <a:lnSpc>
                <a:spcPts val="2700"/>
              </a:lnSpc>
              <a:buNone/>
            </a:pPr>
            <a:r>
              <a:rPr lang="en-US" sz="2150" dirty="0">
                <a:solidFill>
                  <a:srgbClr val="371A2D"/>
                </a:solidFill>
                <a:latin typeface="Noto Serif HK Semi Bold" pitchFamily="34" charset="0"/>
                <a:ea typeface="Noto Serif HK Semi Bold" pitchFamily="34" charset="-122"/>
                <a:cs typeface="Noto Serif HK Semi Bold" pitchFamily="34" charset="-120"/>
              </a:rPr>
              <a:t>Recent Financial &amp; Strategic Highlights</a:t>
            </a:r>
            <a:endParaRPr lang="en-US" sz="2150" dirty="0"/>
          </a:p>
        </p:txBody>
      </p:sp>
      <p:sp>
        <p:nvSpPr>
          <p:cNvPr id="3" name="Shape 1"/>
          <p:cNvSpPr/>
          <p:nvPr/>
        </p:nvSpPr>
        <p:spPr>
          <a:xfrm>
            <a:off x="2985849" y="2023824"/>
            <a:ext cx="764946" cy="132107"/>
          </a:xfrm>
          <a:prstGeom prst="roundRect">
            <a:avLst>
              <a:gd name="adj" fmla="val 96903"/>
            </a:avLst>
          </a:prstGeom>
          <a:solidFill>
            <a:srgbClr val="FFFFFF">
              <a:alpha val="20000"/>
            </a:srgbClr>
          </a:solidFill>
          <a:ln w="7620">
            <a:solidFill>
              <a:srgbClr val="000000"/>
            </a:solidFill>
            <a:prstDash val="solid"/>
          </a:ln>
        </p:spPr>
      </p:sp>
      <p:pic>
        <p:nvPicPr>
          <p:cNvPr id="4" name="Image 0" descr="preencoded.png">    </p:cNvPr>
          <p:cNvPicPr>
            <a:picLocks noChangeAspect="1"/>
          </p:cNvPicPr>
          <p:nvPr/>
        </p:nvPicPr>
        <p:blipFill>
          <a:blip r:embed="rId1"/>
          <a:stretch>
            <a:fillRect/>
          </a:stretch>
        </p:blipFill>
        <p:spPr>
          <a:xfrm>
            <a:off x="3024381" y="2056851"/>
            <a:ext cx="66053" cy="66053"/>
          </a:xfrm>
          <a:prstGeom prst="rect">
            <a:avLst/>
          </a:prstGeom>
        </p:spPr>
      </p:pic>
      <p:sp>
        <p:nvSpPr>
          <p:cNvPr id="5" name="Text 2"/>
          <p:cNvSpPr/>
          <p:nvPr/>
        </p:nvSpPr>
        <p:spPr>
          <a:xfrm>
            <a:off x="3112452" y="2040338"/>
            <a:ext cx="599813" cy="99080"/>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Free Cash Flow ($B)</a:t>
            </a:r>
            <a:endParaRPr lang="en-US" sz="700" dirty="0"/>
          </a:p>
        </p:txBody>
      </p:sp>
      <p:sp>
        <p:nvSpPr>
          <p:cNvPr id="6" name="Shape 3"/>
          <p:cNvSpPr/>
          <p:nvPr/>
        </p:nvSpPr>
        <p:spPr>
          <a:xfrm>
            <a:off x="3794831" y="2023824"/>
            <a:ext cx="569452" cy="132107"/>
          </a:xfrm>
          <a:prstGeom prst="roundRect">
            <a:avLst>
              <a:gd name="adj" fmla="val 96903"/>
            </a:avLst>
          </a:prstGeom>
          <a:solidFill>
            <a:srgbClr val="FFFFFF">
              <a:alpha val="20000"/>
            </a:srgbClr>
          </a:solidFill>
          <a:ln w="7620">
            <a:solidFill>
              <a:srgbClr val="000000"/>
            </a:solidFill>
            <a:prstDash val="solid"/>
          </a:ln>
        </p:spPr>
      </p:sp>
      <p:pic>
        <p:nvPicPr>
          <p:cNvPr id="7" name="Image 1" descr="preencoded.png">    </p:cNvPr>
          <p:cNvPicPr>
            <a:picLocks noChangeAspect="1"/>
          </p:cNvPicPr>
          <p:nvPr/>
        </p:nvPicPr>
        <p:blipFill>
          <a:blip r:embed="rId2"/>
          <a:stretch>
            <a:fillRect/>
          </a:stretch>
        </p:blipFill>
        <p:spPr>
          <a:xfrm>
            <a:off x="3833362" y="2056851"/>
            <a:ext cx="66053" cy="66053"/>
          </a:xfrm>
          <a:prstGeom prst="rect">
            <a:avLst/>
          </a:prstGeom>
        </p:spPr>
      </p:pic>
      <p:sp>
        <p:nvSpPr>
          <p:cNvPr id="8" name="Text 4"/>
          <p:cNvSpPr/>
          <p:nvPr/>
        </p:nvSpPr>
        <p:spPr>
          <a:xfrm>
            <a:off x="3921433" y="2040338"/>
            <a:ext cx="404319" cy="99080"/>
          </a:xfrm>
          <a:prstGeom prst="rect">
            <a:avLst/>
          </a:prstGeom>
          <a:noFill/>
          <a:ln/>
        </p:spPr>
        <p:txBody>
          <a:bodyPr wrap="none" lIns="0" tIns="0" rIns="0" bIns="0" rtlCol="0" anchor="t"/>
          <a:lstStyle/>
          <a:p>
            <a:pPr algn="l" indent="0" marL="0">
              <a:lnSpc>
                <a:spcPts val="1050"/>
              </a:lnSpc>
              <a:buNone/>
            </a:pPr>
            <a:r>
              <a:rPr lang="en-US" sz="700" dirty="0">
                <a:solidFill>
                  <a:srgbClr val="4323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Revenue ($B)</a:t>
            </a:r>
            <a:endParaRPr lang="en-US" sz="700" dirty="0"/>
          </a:p>
        </p:txBody>
      </p:sp>
      <p:pic>
        <p:nvPicPr>
          <p:cNvPr id="9" name="Image 2" descr="preencoded.png">    </p:cNvPr>
          <p:cNvPicPr>
            <a:picLocks noChangeAspect="1"/>
          </p:cNvPicPr>
          <p:nvPr/>
        </p:nvPicPr>
        <p:blipFill>
          <a:blip r:embed="rId3"/>
          <a:stretch>
            <a:fillRect/>
          </a:stretch>
        </p:blipFill>
        <p:spPr>
          <a:xfrm>
            <a:off x="2985849" y="2210976"/>
            <a:ext cx="4183380" cy="2157743"/>
          </a:xfrm>
          <a:prstGeom prst="rect">
            <a:avLst/>
          </a:prstGeom>
        </p:spPr>
      </p:pic>
      <p:sp>
        <p:nvSpPr>
          <p:cNvPr id="10" name="Text 5"/>
          <p:cNvSpPr/>
          <p:nvPr/>
        </p:nvSpPr>
        <p:spPr>
          <a:xfrm>
            <a:off x="2985849" y="4441508"/>
            <a:ext cx="4187071" cy="435769"/>
          </a:xfrm>
          <a:prstGeom prst="rect">
            <a:avLst/>
          </a:prstGeom>
          <a:noFill/>
          <a:ln/>
        </p:spPr>
        <p:txBody>
          <a:bodyPr wrap="square" lIns="0" tIns="0" rIns="0" bIns="0" rtlCol="0" anchor="t"/>
          <a:lstStyle/>
          <a:p>
            <a:pPr algn="l"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HP's revenue reflects the post-COVID PC demand normalization cycle. Free cash flow generation has remained resilient, underscoring operational discipline and the structural strength of HP's print supplies annuity business.</a:t>
            </a:r>
            <a:endParaRPr lang="en-US" sz="900" dirty="0"/>
          </a:p>
        </p:txBody>
      </p:sp>
      <p:sp>
        <p:nvSpPr>
          <p:cNvPr id="11" name="Text 6"/>
          <p:cNvSpPr/>
          <p:nvPr/>
        </p:nvSpPr>
        <p:spPr>
          <a:xfrm>
            <a:off x="7465100" y="2015728"/>
            <a:ext cx="2737366" cy="171569"/>
          </a:xfrm>
          <a:prstGeom prst="rect">
            <a:avLst/>
          </a:prstGeom>
          <a:noFill/>
          <a:ln/>
        </p:spPr>
        <p:txBody>
          <a:bodyPr wrap="none" lIns="0" tIns="0" rIns="0" bIns="0" rtlCol="0" anchor="t"/>
          <a:lstStyle/>
          <a:p>
            <a:pPr algn="l" indent="0" marL="0">
              <a:lnSpc>
                <a:spcPts val="1350"/>
              </a:lnSpc>
              <a:buNone/>
            </a:pPr>
            <a:r>
              <a:rPr lang="en-US" sz="1050" dirty="0">
                <a:solidFill>
                  <a:srgbClr val="371A2D"/>
                </a:solidFill>
                <a:latin typeface="Noto Serif HK Semi Bold" pitchFamily="34" charset="0"/>
                <a:ea typeface="Noto Serif HK Semi Bold" pitchFamily="34" charset="-122"/>
                <a:cs typeface="Noto Serif HK Semi Bold" pitchFamily="34" charset="-120"/>
              </a:rPr>
              <a:t>Key Strategic Highlights — FY2023–2024</a:t>
            </a:r>
            <a:endParaRPr lang="en-US" sz="1050" dirty="0"/>
          </a:p>
        </p:txBody>
      </p:sp>
      <p:pic>
        <p:nvPicPr>
          <p:cNvPr id="12" name="Image 3"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08796" y="2263854"/>
            <a:ext cx="174903" cy="174903"/>
          </a:xfrm>
          <a:prstGeom prst="rect">
            <a:avLst/>
          </a:prstGeom>
        </p:spPr>
      </p:pic>
      <p:sp>
        <p:nvSpPr>
          <p:cNvPr id="13" name="Text 7"/>
          <p:cNvSpPr/>
          <p:nvPr/>
        </p:nvSpPr>
        <p:spPr>
          <a:xfrm>
            <a:off x="7844076" y="2260283"/>
            <a:ext cx="1568768" cy="171569"/>
          </a:xfrm>
          <a:prstGeom prst="rect">
            <a:avLst/>
          </a:prstGeom>
          <a:noFill/>
          <a:ln/>
        </p:spPr>
        <p:txBody>
          <a:bodyPr wrap="none" lIns="0" tIns="0" rIns="0" bIns="0" rtlCol="0" anchor="t"/>
          <a:lstStyle/>
          <a:p>
            <a:pPr algn="l" indent="0" marL="0">
              <a:lnSpc>
                <a:spcPts val="1350"/>
              </a:lnSpc>
              <a:buNone/>
            </a:pPr>
            <a:r>
              <a:rPr lang="en-US" sz="1050" dirty="0">
                <a:solidFill>
                  <a:srgbClr val="432338"/>
                </a:solidFill>
                <a:latin typeface="Noto Serif HK Semi Bold" pitchFamily="34" charset="0"/>
                <a:ea typeface="Noto Serif HK Semi Bold" pitchFamily="34" charset="-122"/>
                <a:cs typeface="Noto Serif HK Semi Bold" pitchFamily="34" charset="-120"/>
              </a:rPr>
              <a:t>AI PC Portfolio Launch</a:t>
            </a:r>
            <a:endParaRPr lang="en-US" sz="1050" dirty="0"/>
          </a:p>
        </p:txBody>
      </p:sp>
      <p:sp>
        <p:nvSpPr>
          <p:cNvPr id="14" name="Text 8"/>
          <p:cNvSpPr/>
          <p:nvPr/>
        </p:nvSpPr>
        <p:spPr>
          <a:xfrm>
            <a:off x="7844076" y="2496741"/>
            <a:ext cx="3808095" cy="871538"/>
          </a:xfrm>
          <a:prstGeom prst="rect">
            <a:avLst/>
          </a:prstGeom>
          <a:noFill/>
          <a:ln/>
        </p:spPr>
        <p:txBody>
          <a:bodyPr wrap="square" lIns="0" tIns="0" rIns="0" bIns="0" rtlCol="0" anchor="t"/>
          <a:lstStyle/>
          <a:p>
            <a:pPr algn="l"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HP launched its comprehensive AI PC lineup featuring Microsoft Copilot+ integration and on-device NPU (Neural Processing Unit) chips from Intel and Qualcomm Snapdragon X Elite. AI PCs represent the catalyst for the next major commercial PC refresh cycle — enterprises refreshing 3–5-year-old fleets without AI capability — and HP is exceptionally well-positioned to capture this upgrade wave.</a:t>
            </a:r>
            <a:endParaRPr lang="en-US" sz="900" dirty="0"/>
          </a:p>
        </p:txBody>
      </p:sp>
      <p:pic>
        <p:nvPicPr>
          <p:cNvPr id="15"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8796" y="3501747"/>
            <a:ext cx="174903" cy="174903"/>
          </a:xfrm>
          <a:prstGeom prst="rect">
            <a:avLst/>
          </a:prstGeom>
        </p:spPr>
      </p:pic>
      <p:sp>
        <p:nvSpPr>
          <p:cNvPr id="16" name="Text 9"/>
          <p:cNvSpPr/>
          <p:nvPr/>
        </p:nvSpPr>
        <p:spPr>
          <a:xfrm>
            <a:off x="7844076" y="3498175"/>
            <a:ext cx="2408396" cy="171569"/>
          </a:xfrm>
          <a:prstGeom prst="rect">
            <a:avLst/>
          </a:prstGeom>
          <a:noFill/>
          <a:ln/>
        </p:spPr>
        <p:txBody>
          <a:bodyPr wrap="none" lIns="0" tIns="0" rIns="0" bIns="0" rtlCol="0" anchor="t"/>
          <a:lstStyle/>
          <a:p>
            <a:pPr algn="l" indent="0" marL="0">
              <a:lnSpc>
                <a:spcPts val="1350"/>
              </a:lnSpc>
              <a:buNone/>
            </a:pPr>
            <a:r>
              <a:rPr lang="en-US" sz="1050" dirty="0">
                <a:solidFill>
                  <a:srgbClr val="432338"/>
                </a:solidFill>
                <a:latin typeface="Noto Serif HK Semi Bold" pitchFamily="34" charset="0"/>
                <a:ea typeface="Noto Serif HK Semi Bold" pitchFamily="34" charset="-122"/>
                <a:cs typeface="Noto Serif HK Semi Bold" pitchFamily="34" charset="-120"/>
              </a:rPr>
              <a:t>Aggressive Share Buyback Program</a:t>
            </a:r>
            <a:endParaRPr lang="en-US" sz="1050" dirty="0"/>
          </a:p>
        </p:txBody>
      </p:sp>
      <p:sp>
        <p:nvSpPr>
          <p:cNvPr id="17" name="Text 10"/>
          <p:cNvSpPr/>
          <p:nvPr/>
        </p:nvSpPr>
        <p:spPr>
          <a:xfrm>
            <a:off x="7844076" y="3734633"/>
            <a:ext cx="3808095" cy="726281"/>
          </a:xfrm>
          <a:prstGeom prst="rect">
            <a:avLst/>
          </a:prstGeom>
          <a:noFill/>
          <a:ln/>
        </p:spPr>
        <p:txBody>
          <a:bodyPr wrap="square" lIns="0" tIns="0" rIns="0" bIns="0" rtlCol="0" anchor="t"/>
          <a:lstStyle/>
          <a:p>
            <a:pPr algn="l"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HP has returned billions of dollars to shareholders through consistent share repurchases, reducing diluted share count materially and delivering meaningful EPS accretion. HP's capital return philosophy prioritizes shareholder value while maintaining investment capacity for organic and inorganic growth initiatives.</a:t>
            </a:r>
            <a:endParaRPr lang="en-US" sz="900" dirty="0"/>
          </a:p>
        </p:txBody>
      </p:sp>
      <p:pic>
        <p:nvPicPr>
          <p:cNvPr id="18"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08796" y="4594384"/>
            <a:ext cx="174903" cy="174903"/>
          </a:xfrm>
          <a:prstGeom prst="rect">
            <a:avLst/>
          </a:prstGeom>
        </p:spPr>
      </p:pic>
      <p:sp>
        <p:nvSpPr>
          <p:cNvPr id="19" name="Text 11"/>
          <p:cNvSpPr/>
          <p:nvPr/>
        </p:nvSpPr>
        <p:spPr>
          <a:xfrm>
            <a:off x="7844076" y="4590812"/>
            <a:ext cx="2371963" cy="171569"/>
          </a:xfrm>
          <a:prstGeom prst="rect">
            <a:avLst/>
          </a:prstGeom>
          <a:noFill/>
          <a:ln/>
        </p:spPr>
        <p:txBody>
          <a:bodyPr wrap="none" lIns="0" tIns="0" rIns="0" bIns="0" rtlCol="0" anchor="t"/>
          <a:lstStyle/>
          <a:p>
            <a:pPr algn="l" indent="0" marL="0">
              <a:lnSpc>
                <a:spcPts val="1350"/>
              </a:lnSpc>
              <a:buNone/>
            </a:pPr>
            <a:r>
              <a:rPr lang="en-US" sz="1050" dirty="0">
                <a:solidFill>
                  <a:srgbClr val="432338"/>
                </a:solidFill>
                <a:latin typeface="Noto Serif HK Semi Bold" pitchFamily="34" charset="0"/>
                <a:ea typeface="Noto Serif HK Semi Bold" pitchFamily="34" charset="-122"/>
                <a:cs typeface="Noto Serif HK Semi Bold" pitchFamily="34" charset="-120"/>
              </a:rPr>
              <a:t>Future Ready Transformation Plan</a:t>
            </a:r>
            <a:endParaRPr lang="en-US" sz="1050" dirty="0"/>
          </a:p>
        </p:txBody>
      </p:sp>
      <p:sp>
        <p:nvSpPr>
          <p:cNvPr id="20" name="Text 12"/>
          <p:cNvSpPr/>
          <p:nvPr/>
        </p:nvSpPr>
        <p:spPr>
          <a:xfrm>
            <a:off x="7844076" y="4827270"/>
            <a:ext cx="3808095" cy="726281"/>
          </a:xfrm>
          <a:prstGeom prst="rect">
            <a:avLst/>
          </a:prstGeom>
          <a:noFill/>
          <a:ln/>
        </p:spPr>
        <p:txBody>
          <a:bodyPr wrap="square" lIns="0" tIns="0" rIns="0" bIns="0" rtlCol="0" anchor="t"/>
          <a:lstStyle/>
          <a:p>
            <a:pPr algn="l"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HP's multi-year cost restructuring program targets $1.4B in annualized structural cost savings through workforce optimization, supply chain rationalization, and go-to-market simplification. This program directly expands operating margins and funds reinvestment into high-growth segments like AI PCs, 3D printing, and DaaS services.</a:t>
            </a:r>
            <a:endParaRPr lang="en-US" sz="900" dirty="0"/>
          </a:p>
        </p:txBody>
      </p:sp>
      <p:pic>
        <p:nvPicPr>
          <p:cNvPr id="21" name="Image 6"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08796" y="5687020"/>
            <a:ext cx="174903" cy="174903"/>
          </a:xfrm>
          <a:prstGeom prst="rect">
            <a:avLst/>
          </a:prstGeom>
        </p:spPr>
      </p:pic>
      <p:sp>
        <p:nvSpPr>
          <p:cNvPr id="22" name="Text 13"/>
          <p:cNvSpPr/>
          <p:nvPr/>
        </p:nvSpPr>
        <p:spPr>
          <a:xfrm>
            <a:off x="7844076" y="5683448"/>
            <a:ext cx="2721412" cy="171569"/>
          </a:xfrm>
          <a:prstGeom prst="rect">
            <a:avLst/>
          </a:prstGeom>
          <a:noFill/>
          <a:ln/>
        </p:spPr>
        <p:txBody>
          <a:bodyPr wrap="none" lIns="0" tIns="0" rIns="0" bIns="0" rtlCol="0" anchor="t"/>
          <a:lstStyle/>
          <a:p>
            <a:pPr algn="l" indent="0" marL="0">
              <a:lnSpc>
                <a:spcPts val="1350"/>
              </a:lnSpc>
              <a:buNone/>
            </a:pPr>
            <a:r>
              <a:rPr lang="en-US" sz="1050" dirty="0">
                <a:solidFill>
                  <a:srgbClr val="432338"/>
                </a:solidFill>
                <a:latin typeface="Noto Serif HK Semi Bold" pitchFamily="34" charset="0"/>
                <a:ea typeface="Noto Serif HK Semi Bold" pitchFamily="34" charset="-122"/>
                <a:cs typeface="Noto Serif HK Semi Bold" pitchFamily="34" charset="-120"/>
              </a:rPr>
              <a:t>Sustainability Commitments Advancing</a:t>
            </a:r>
            <a:endParaRPr lang="en-US" sz="1050" dirty="0"/>
          </a:p>
        </p:txBody>
      </p:sp>
      <p:sp>
        <p:nvSpPr>
          <p:cNvPr id="23" name="Text 14"/>
          <p:cNvSpPr/>
          <p:nvPr/>
        </p:nvSpPr>
        <p:spPr>
          <a:xfrm>
            <a:off x="7844076" y="5919907"/>
            <a:ext cx="3808095" cy="726281"/>
          </a:xfrm>
          <a:prstGeom prst="rect">
            <a:avLst/>
          </a:prstGeom>
          <a:noFill/>
          <a:ln/>
        </p:spPr>
        <p:txBody>
          <a:bodyPr wrap="square" lIns="0" tIns="0" rIns="0" bIns="0" rtlCol="0" anchor="t"/>
          <a:lstStyle/>
          <a:p>
            <a:pPr algn="l" indent="0" marL="0">
              <a:lnSpc>
                <a:spcPts val="1100"/>
              </a:lnSpc>
              <a:buNone/>
            </a:pPr>
            <a:r>
              <a:rPr lang="en-US" sz="900" dirty="0">
                <a:solidFill>
                  <a:srgbClr val="432338"/>
                </a:solidFill>
                <a:latin typeface="Source Sans 3" pitchFamily="34" charset="0"/>
                <a:ea typeface="Source Sans 3" pitchFamily="34" charset="-122"/>
                <a:cs typeface="Source Sans 3" pitchFamily="34" charset="-120"/>
              </a:rPr>
              <a:t>HP achieved carbon neutrality in its own operations and has committed to net-zero value chain emissions by 2040. Over 80% of HP product packaging is made from sustainably sourced or recycled materials. These credentials are increasingly important in enterprise procurement criteria and ESG-focused institutional investment mandates.</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349823" y="1257419"/>
            <a:ext cx="6018609" cy="314325"/>
          </a:xfrm>
          <a:prstGeom prst="rect">
            <a:avLst/>
          </a:prstGeom>
          <a:noFill/>
          <a:ln/>
        </p:spPr>
        <p:txBody>
          <a:bodyPr wrap="none" lIns="0" tIns="0" rIns="0" bIns="0" rtlCol="0" anchor="t"/>
          <a:lstStyle/>
          <a:p>
            <a:pPr algn="l" indent="0" marL="0">
              <a:lnSpc>
                <a:spcPts val="2450"/>
              </a:lnSpc>
              <a:buNone/>
            </a:pPr>
            <a:r>
              <a:rPr lang="en-US" sz="1950" dirty="0">
                <a:solidFill>
                  <a:srgbClr val="371A2D"/>
                </a:solidFill>
                <a:latin typeface="Noto Serif HK Semi Bold" pitchFamily="34" charset="0"/>
                <a:ea typeface="Noto Serif HK Semi Bold" pitchFamily="34" charset="-122"/>
                <a:cs typeface="Noto Serif HK Semi Bold" pitchFamily="34" charset="-120"/>
              </a:rPr>
              <a:t>Competitive Positioning &amp; Strategic Focus Areas</a:t>
            </a:r>
            <a:endParaRPr lang="en-US" sz="1950" dirty="0"/>
          </a:p>
        </p:txBody>
      </p:sp>
      <p:sp>
        <p:nvSpPr>
          <p:cNvPr id="3" name="Text 1"/>
          <p:cNvSpPr/>
          <p:nvPr/>
        </p:nvSpPr>
        <p:spPr>
          <a:xfrm>
            <a:off x="3349823" y="1680686"/>
            <a:ext cx="7930634" cy="257889"/>
          </a:xfrm>
          <a:prstGeom prst="rect">
            <a:avLst/>
          </a:prstGeom>
          <a:noFill/>
          <a:ln/>
        </p:spPr>
        <p:txBody>
          <a:bodyPr wrap="squar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HP Inc. operates in intensely competitive markets but benefits from durable moats — brand equity, channel depth, installed base scale, and embedded security architecture — that are exceptionally difficult for challengers to replicate at equivalent cost or speed.</a:t>
            </a:r>
            <a:endParaRPr lang="en-US" sz="800" dirty="0"/>
          </a:p>
        </p:txBody>
      </p:sp>
      <p:sp>
        <p:nvSpPr>
          <p:cNvPr id="4" name="Text 2"/>
          <p:cNvSpPr/>
          <p:nvPr/>
        </p:nvSpPr>
        <p:spPr>
          <a:xfrm>
            <a:off x="3349823" y="2054304"/>
            <a:ext cx="1463754" cy="157163"/>
          </a:xfrm>
          <a:prstGeom prst="rect">
            <a:avLst/>
          </a:prstGeom>
          <a:noFill/>
          <a:ln/>
        </p:spPr>
        <p:txBody>
          <a:bodyPr wrap="none" lIns="0" tIns="0" rIns="0" bIns="0" rtlCol="0" anchor="t"/>
          <a:lstStyle/>
          <a:p>
            <a:pPr algn="l" indent="0" marL="0">
              <a:lnSpc>
                <a:spcPts val="1200"/>
              </a:lnSpc>
              <a:buNone/>
            </a:pPr>
            <a:r>
              <a:rPr lang="en-US" sz="950" dirty="0">
                <a:solidFill>
                  <a:srgbClr val="371A2D"/>
                </a:solidFill>
                <a:latin typeface="Noto Serif HK Semi Bold" pitchFamily="34" charset="0"/>
                <a:ea typeface="Noto Serif HK Semi Bold" pitchFamily="34" charset="-122"/>
                <a:cs typeface="Noto Serif HK Semi Bold" pitchFamily="34" charset="-120"/>
              </a:rPr>
              <a:t>Competitive Landscape</a:t>
            </a:r>
            <a:endParaRPr lang="en-US" sz="950" dirty="0"/>
          </a:p>
        </p:txBody>
      </p:sp>
      <p:sp>
        <p:nvSpPr>
          <p:cNvPr id="5" name="Shape 3"/>
          <p:cNvSpPr/>
          <p:nvPr/>
        </p:nvSpPr>
        <p:spPr>
          <a:xfrm>
            <a:off x="3349823" y="2272784"/>
            <a:ext cx="3835003" cy="2432328"/>
          </a:xfrm>
          <a:prstGeom prst="roundRect">
            <a:avLst>
              <a:gd name="adj" fmla="val 1845"/>
            </a:avLst>
          </a:prstGeom>
          <a:noFill/>
          <a:ln w="7620">
            <a:solidFill>
              <a:srgbClr val="000000">
                <a:alpha val="8000"/>
              </a:srgbClr>
            </a:solidFill>
            <a:prstDash val="solid"/>
          </a:ln>
        </p:spPr>
      </p:sp>
      <p:sp>
        <p:nvSpPr>
          <p:cNvPr id="6" name="Shape 4"/>
          <p:cNvSpPr/>
          <p:nvPr/>
        </p:nvSpPr>
        <p:spPr>
          <a:xfrm>
            <a:off x="3357443" y="2280404"/>
            <a:ext cx="3819763" cy="209431"/>
          </a:xfrm>
          <a:prstGeom prst="rect">
            <a:avLst/>
          </a:prstGeom>
          <a:solidFill>
            <a:srgbClr val="FFFFFF">
              <a:alpha val="4000"/>
            </a:srgbClr>
          </a:solidFill>
          <a:ln/>
        </p:spPr>
      </p:sp>
      <p:sp>
        <p:nvSpPr>
          <p:cNvPr id="7" name="Text 5"/>
          <p:cNvSpPr/>
          <p:nvPr/>
        </p:nvSpPr>
        <p:spPr>
          <a:xfrm>
            <a:off x="3464481" y="2320647"/>
            <a:ext cx="928449" cy="128945"/>
          </a:xfrm>
          <a:prstGeom prst="rect">
            <a:avLst/>
          </a:prstGeom>
          <a:noFill/>
          <a:ln/>
        </p:spPr>
        <p:txBody>
          <a:bodyPr wrap="none" lIns="0" tIns="0" rIns="0" bIns="0" rtlCol="0" anchor="t"/>
          <a:lstStyle/>
          <a:p>
            <a:pPr algn="l" indent="0" marL="0">
              <a:lnSpc>
                <a:spcPts val="1000"/>
              </a:lnSpc>
              <a:buNone/>
            </a:pPr>
            <a:r>
              <a:rPr lang="en-US" sz="800" b="1" dirty="0">
                <a:solidFill>
                  <a:srgbClr val="432338"/>
                </a:solidFill>
                <a:latin typeface="Source Sans 3" pitchFamily="34" charset="0"/>
                <a:ea typeface="Source Sans 3" pitchFamily="34" charset="-122"/>
                <a:cs typeface="Source Sans 3" pitchFamily="34" charset="-120"/>
              </a:rPr>
              <a:t>Competitor</a:t>
            </a:r>
            <a:endParaRPr lang="en-US" sz="800" dirty="0"/>
          </a:p>
        </p:txBody>
      </p:sp>
      <p:sp>
        <p:nvSpPr>
          <p:cNvPr id="8" name="Text 6"/>
          <p:cNvSpPr/>
          <p:nvPr/>
        </p:nvSpPr>
        <p:spPr>
          <a:xfrm>
            <a:off x="4614148" y="2320647"/>
            <a:ext cx="1115616" cy="128945"/>
          </a:xfrm>
          <a:prstGeom prst="rect">
            <a:avLst/>
          </a:prstGeom>
          <a:noFill/>
          <a:ln/>
        </p:spPr>
        <p:txBody>
          <a:bodyPr wrap="none" lIns="0" tIns="0" rIns="0" bIns="0" rtlCol="0" anchor="t"/>
          <a:lstStyle/>
          <a:p>
            <a:pPr algn="l" indent="0" marL="0">
              <a:lnSpc>
                <a:spcPts val="1000"/>
              </a:lnSpc>
              <a:buNone/>
            </a:pPr>
            <a:r>
              <a:rPr lang="en-US" sz="800" b="1" dirty="0">
                <a:solidFill>
                  <a:srgbClr val="432338"/>
                </a:solidFill>
                <a:latin typeface="Source Sans 3" pitchFamily="34" charset="0"/>
                <a:ea typeface="Source Sans 3" pitchFamily="34" charset="-122"/>
                <a:cs typeface="Source Sans 3" pitchFamily="34" charset="-120"/>
              </a:rPr>
              <a:t>Primary Overlap</a:t>
            </a:r>
            <a:endParaRPr lang="en-US" sz="800" dirty="0"/>
          </a:p>
        </p:txBody>
      </p:sp>
      <p:sp>
        <p:nvSpPr>
          <p:cNvPr id="9" name="Text 7"/>
          <p:cNvSpPr/>
          <p:nvPr/>
        </p:nvSpPr>
        <p:spPr>
          <a:xfrm>
            <a:off x="5950982" y="2320647"/>
            <a:ext cx="1119426" cy="128945"/>
          </a:xfrm>
          <a:prstGeom prst="rect">
            <a:avLst/>
          </a:prstGeom>
          <a:noFill/>
          <a:ln/>
        </p:spPr>
        <p:txBody>
          <a:bodyPr wrap="none" lIns="0" tIns="0" rIns="0" bIns="0" rtlCol="0" anchor="t"/>
          <a:lstStyle/>
          <a:p>
            <a:pPr algn="l" indent="0" marL="0">
              <a:lnSpc>
                <a:spcPts val="1000"/>
              </a:lnSpc>
              <a:buNone/>
            </a:pPr>
            <a:r>
              <a:rPr lang="en-US" sz="800" b="1" dirty="0">
                <a:solidFill>
                  <a:srgbClr val="432338"/>
                </a:solidFill>
                <a:latin typeface="Source Sans 3" pitchFamily="34" charset="0"/>
                <a:ea typeface="Source Sans 3" pitchFamily="34" charset="-122"/>
                <a:cs typeface="Source Sans 3" pitchFamily="34" charset="-120"/>
              </a:rPr>
              <a:t>HP Advantage</a:t>
            </a:r>
            <a:endParaRPr lang="en-US" sz="800" dirty="0"/>
          </a:p>
        </p:txBody>
      </p:sp>
      <p:sp>
        <p:nvSpPr>
          <p:cNvPr id="10" name="Shape 8"/>
          <p:cNvSpPr/>
          <p:nvPr/>
        </p:nvSpPr>
        <p:spPr>
          <a:xfrm>
            <a:off x="3357443" y="2489835"/>
            <a:ext cx="3819763" cy="467320"/>
          </a:xfrm>
          <a:prstGeom prst="rect">
            <a:avLst/>
          </a:prstGeom>
          <a:solidFill>
            <a:srgbClr val="000000">
              <a:alpha val="4000"/>
            </a:srgbClr>
          </a:solidFill>
          <a:ln/>
        </p:spPr>
      </p:sp>
      <p:sp>
        <p:nvSpPr>
          <p:cNvPr id="11" name="Text 9"/>
          <p:cNvSpPr/>
          <p:nvPr/>
        </p:nvSpPr>
        <p:spPr>
          <a:xfrm>
            <a:off x="3464481" y="2530078"/>
            <a:ext cx="928449" cy="128945"/>
          </a:xfrm>
          <a:prstGeom prst="rect">
            <a:avLst/>
          </a:prstGeom>
          <a:noFill/>
          <a:ln/>
        </p:spPr>
        <p:txBody>
          <a:bodyPr wrap="non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Lenovo</a:t>
            </a:r>
            <a:endParaRPr lang="en-US" sz="800" dirty="0"/>
          </a:p>
        </p:txBody>
      </p:sp>
      <p:sp>
        <p:nvSpPr>
          <p:cNvPr id="12" name="Text 10"/>
          <p:cNvSpPr/>
          <p:nvPr/>
        </p:nvSpPr>
        <p:spPr>
          <a:xfrm>
            <a:off x="4614148" y="2530078"/>
            <a:ext cx="1115616" cy="257889"/>
          </a:xfrm>
          <a:prstGeom prst="rect">
            <a:avLst/>
          </a:prstGeom>
          <a:noFill/>
          <a:ln/>
        </p:spPr>
        <p:txBody>
          <a:bodyPr wrap="squar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Commercial &amp; Consumer PCs</a:t>
            </a:r>
            <a:endParaRPr lang="en-US" sz="800" dirty="0"/>
          </a:p>
        </p:txBody>
      </p:sp>
      <p:sp>
        <p:nvSpPr>
          <p:cNvPr id="13" name="Text 11"/>
          <p:cNvSpPr/>
          <p:nvPr/>
        </p:nvSpPr>
        <p:spPr>
          <a:xfrm>
            <a:off x="5950982" y="2530078"/>
            <a:ext cx="1119426" cy="386834"/>
          </a:xfrm>
          <a:prstGeom prst="rect">
            <a:avLst/>
          </a:prstGeom>
          <a:noFill/>
          <a:ln/>
        </p:spPr>
        <p:txBody>
          <a:bodyPr wrap="squar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Brand premium, Wolf Security, DaaS ecosystem</a:t>
            </a:r>
            <a:endParaRPr lang="en-US" sz="800" dirty="0"/>
          </a:p>
        </p:txBody>
      </p:sp>
      <p:sp>
        <p:nvSpPr>
          <p:cNvPr id="14" name="Shape 12"/>
          <p:cNvSpPr/>
          <p:nvPr/>
        </p:nvSpPr>
        <p:spPr>
          <a:xfrm>
            <a:off x="3357443" y="2957155"/>
            <a:ext cx="3819763" cy="338376"/>
          </a:xfrm>
          <a:prstGeom prst="rect">
            <a:avLst/>
          </a:prstGeom>
          <a:solidFill>
            <a:srgbClr val="FFFFFF">
              <a:alpha val="4000"/>
            </a:srgbClr>
          </a:solidFill>
          <a:ln/>
        </p:spPr>
      </p:sp>
      <p:sp>
        <p:nvSpPr>
          <p:cNvPr id="15" name="Text 13"/>
          <p:cNvSpPr/>
          <p:nvPr/>
        </p:nvSpPr>
        <p:spPr>
          <a:xfrm>
            <a:off x="3464481" y="2997398"/>
            <a:ext cx="928449" cy="128945"/>
          </a:xfrm>
          <a:prstGeom prst="rect">
            <a:avLst/>
          </a:prstGeom>
          <a:noFill/>
          <a:ln/>
        </p:spPr>
        <p:txBody>
          <a:bodyPr wrap="non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Dell Technologies</a:t>
            </a:r>
            <a:endParaRPr lang="en-US" sz="800" dirty="0"/>
          </a:p>
        </p:txBody>
      </p:sp>
      <p:sp>
        <p:nvSpPr>
          <p:cNvPr id="16" name="Text 14"/>
          <p:cNvSpPr/>
          <p:nvPr/>
        </p:nvSpPr>
        <p:spPr>
          <a:xfrm>
            <a:off x="4614148" y="2997398"/>
            <a:ext cx="1115616" cy="257889"/>
          </a:xfrm>
          <a:prstGeom prst="rect">
            <a:avLst/>
          </a:prstGeom>
          <a:noFill/>
          <a:ln/>
        </p:spPr>
        <p:txBody>
          <a:bodyPr wrap="squar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Commercial PCs, Workstations</a:t>
            </a:r>
            <a:endParaRPr lang="en-US" sz="800" dirty="0"/>
          </a:p>
        </p:txBody>
      </p:sp>
      <p:sp>
        <p:nvSpPr>
          <p:cNvPr id="17" name="Text 15"/>
          <p:cNvSpPr/>
          <p:nvPr/>
        </p:nvSpPr>
        <p:spPr>
          <a:xfrm>
            <a:off x="5950982" y="2997398"/>
            <a:ext cx="1119426" cy="257889"/>
          </a:xfrm>
          <a:prstGeom prst="rect">
            <a:avLst/>
          </a:prstGeom>
          <a:noFill/>
          <a:ln/>
        </p:spPr>
        <p:txBody>
          <a:bodyPr wrap="squar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Print synergies, broader SMB channel coverage</a:t>
            </a:r>
            <a:endParaRPr lang="en-US" sz="800" dirty="0"/>
          </a:p>
        </p:txBody>
      </p:sp>
      <p:sp>
        <p:nvSpPr>
          <p:cNvPr id="18" name="Shape 16"/>
          <p:cNvSpPr/>
          <p:nvPr/>
        </p:nvSpPr>
        <p:spPr>
          <a:xfrm>
            <a:off x="3357443" y="3295531"/>
            <a:ext cx="3819763" cy="596265"/>
          </a:xfrm>
          <a:prstGeom prst="rect">
            <a:avLst/>
          </a:prstGeom>
          <a:solidFill>
            <a:srgbClr val="000000">
              <a:alpha val="4000"/>
            </a:srgbClr>
          </a:solidFill>
          <a:ln/>
        </p:spPr>
      </p:sp>
      <p:sp>
        <p:nvSpPr>
          <p:cNvPr id="19" name="Text 17"/>
          <p:cNvSpPr/>
          <p:nvPr/>
        </p:nvSpPr>
        <p:spPr>
          <a:xfrm>
            <a:off x="3464481" y="3335774"/>
            <a:ext cx="928449" cy="128945"/>
          </a:xfrm>
          <a:prstGeom prst="rect">
            <a:avLst/>
          </a:prstGeom>
          <a:noFill/>
          <a:ln/>
        </p:spPr>
        <p:txBody>
          <a:bodyPr wrap="non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Apple</a:t>
            </a:r>
            <a:endParaRPr lang="en-US" sz="800" dirty="0"/>
          </a:p>
        </p:txBody>
      </p:sp>
      <p:sp>
        <p:nvSpPr>
          <p:cNvPr id="20" name="Text 18"/>
          <p:cNvSpPr/>
          <p:nvPr/>
        </p:nvSpPr>
        <p:spPr>
          <a:xfrm>
            <a:off x="4614148" y="3335774"/>
            <a:ext cx="1115616" cy="257889"/>
          </a:xfrm>
          <a:prstGeom prst="rect">
            <a:avLst/>
          </a:prstGeom>
          <a:noFill/>
          <a:ln/>
        </p:spPr>
        <p:txBody>
          <a:bodyPr wrap="squar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Consumer Premium Laptops</a:t>
            </a:r>
            <a:endParaRPr lang="en-US" sz="800" dirty="0"/>
          </a:p>
        </p:txBody>
      </p:sp>
      <p:sp>
        <p:nvSpPr>
          <p:cNvPr id="21" name="Text 19"/>
          <p:cNvSpPr/>
          <p:nvPr/>
        </p:nvSpPr>
        <p:spPr>
          <a:xfrm>
            <a:off x="5950982" y="3335774"/>
            <a:ext cx="1119426" cy="515779"/>
          </a:xfrm>
          <a:prstGeom prst="rect">
            <a:avLst/>
          </a:prstGeom>
          <a:noFill/>
          <a:ln/>
        </p:spPr>
        <p:txBody>
          <a:bodyPr wrap="squar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Windows ecosystem, enterprise manageability, price accessibility</a:t>
            </a:r>
            <a:endParaRPr lang="en-US" sz="800" dirty="0"/>
          </a:p>
        </p:txBody>
      </p:sp>
      <p:sp>
        <p:nvSpPr>
          <p:cNvPr id="22" name="Shape 20"/>
          <p:cNvSpPr/>
          <p:nvPr/>
        </p:nvSpPr>
        <p:spPr>
          <a:xfrm>
            <a:off x="3357443" y="3891796"/>
            <a:ext cx="3819763" cy="467320"/>
          </a:xfrm>
          <a:prstGeom prst="rect">
            <a:avLst/>
          </a:prstGeom>
          <a:solidFill>
            <a:srgbClr val="FFFFFF">
              <a:alpha val="4000"/>
            </a:srgbClr>
          </a:solidFill>
          <a:ln/>
        </p:spPr>
      </p:sp>
      <p:sp>
        <p:nvSpPr>
          <p:cNvPr id="23" name="Text 21"/>
          <p:cNvSpPr/>
          <p:nvPr/>
        </p:nvSpPr>
        <p:spPr>
          <a:xfrm>
            <a:off x="3464481" y="3932039"/>
            <a:ext cx="928449" cy="128945"/>
          </a:xfrm>
          <a:prstGeom prst="rect">
            <a:avLst/>
          </a:prstGeom>
          <a:noFill/>
          <a:ln/>
        </p:spPr>
        <p:txBody>
          <a:bodyPr wrap="non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Canon / Epson</a:t>
            </a:r>
            <a:endParaRPr lang="en-US" sz="800" dirty="0"/>
          </a:p>
        </p:txBody>
      </p:sp>
      <p:sp>
        <p:nvSpPr>
          <p:cNvPr id="24" name="Text 22"/>
          <p:cNvSpPr/>
          <p:nvPr/>
        </p:nvSpPr>
        <p:spPr>
          <a:xfrm>
            <a:off x="4614148" y="3932039"/>
            <a:ext cx="1115616" cy="257889"/>
          </a:xfrm>
          <a:prstGeom prst="rect">
            <a:avLst/>
          </a:prstGeom>
          <a:noFill/>
          <a:ln/>
        </p:spPr>
        <p:txBody>
          <a:bodyPr wrap="squar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Consumer &amp; SMB Printing</a:t>
            </a:r>
            <a:endParaRPr lang="en-US" sz="800" dirty="0"/>
          </a:p>
        </p:txBody>
      </p:sp>
      <p:sp>
        <p:nvSpPr>
          <p:cNvPr id="25" name="Text 23"/>
          <p:cNvSpPr/>
          <p:nvPr/>
        </p:nvSpPr>
        <p:spPr>
          <a:xfrm>
            <a:off x="5950982" y="3932039"/>
            <a:ext cx="1119426" cy="386834"/>
          </a:xfrm>
          <a:prstGeom prst="rect">
            <a:avLst/>
          </a:prstGeom>
          <a:noFill/>
          <a:ln/>
        </p:spPr>
        <p:txBody>
          <a:bodyPr wrap="squar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Managed Print Services depth, enterprise installed base</a:t>
            </a:r>
            <a:endParaRPr lang="en-US" sz="800" dirty="0"/>
          </a:p>
        </p:txBody>
      </p:sp>
      <p:sp>
        <p:nvSpPr>
          <p:cNvPr id="26" name="Shape 24"/>
          <p:cNvSpPr/>
          <p:nvPr/>
        </p:nvSpPr>
        <p:spPr>
          <a:xfrm>
            <a:off x="3357443" y="4359116"/>
            <a:ext cx="3819763" cy="338376"/>
          </a:xfrm>
          <a:prstGeom prst="rect">
            <a:avLst/>
          </a:prstGeom>
          <a:solidFill>
            <a:srgbClr val="000000">
              <a:alpha val="4000"/>
            </a:srgbClr>
          </a:solidFill>
          <a:ln/>
        </p:spPr>
      </p:sp>
      <p:sp>
        <p:nvSpPr>
          <p:cNvPr id="27" name="Text 25"/>
          <p:cNvSpPr/>
          <p:nvPr/>
        </p:nvSpPr>
        <p:spPr>
          <a:xfrm>
            <a:off x="3464481" y="4399359"/>
            <a:ext cx="928449" cy="128945"/>
          </a:xfrm>
          <a:prstGeom prst="rect">
            <a:avLst/>
          </a:prstGeom>
          <a:noFill/>
          <a:ln/>
        </p:spPr>
        <p:txBody>
          <a:bodyPr wrap="non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Xerox</a:t>
            </a:r>
            <a:endParaRPr lang="en-US" sz="800" dirty="0"/>
          </a:p>
        </p:txBody>
      </p:sp>
      <p:sp>
        <p:nvSpPr>
          <p:cNvPr id="28" name="Text 26"/>
          <p:cNvSpPr/>
          <p:nvPr/>
        </p:nvSpPr>
        <p:spPr>
          <a:xfrm>
            <a:off x="4614148" y="4399359"/>
            <a:ext cx="1115616" cy="128945"/>
          </a:xfrm>
          <a:prstGeom prst="rect">
            <a:avLst/>
          </a:prstGeom>
          <a:noFill/>
          <a:ln/>
        </p:spPr>
        <p:txBody>
          <a:bodyPr wrap="non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Enterprise MPS</a:t>
            </a:r>
            <a:endParaRPr lang="en-US" sz="800" dirty="0"/>
          </a:p>
        </p:txBody>
      </p:sp>
      <p:sp>
        <p:nvSpPr>
          <p:cNvPr id="29" name="Text 27"/>
          <p:cNvSpPr/>
          <p:nvPr/>
        </p:nvSpPr>
        <p:spPr>
          <a:xfrm>
            <a:off x="5950982" y="4399359"/>
            <a:ext cx="1119426" cy="257889"/>
          </a:xfrm>
          <a:prstGeom prst="rect">
            <a:avLst/>
          </a:prstGeom>
          <a:noFill/>
          <a:ln/>
        </p:spPr>
        <p:txBody>
          <a:bodyPr wrap="square" lIns="0" tIns="0" rIns="0" bIns="0" rtlCol="0" anchor="t"/>
          <a:lstStyle/>
          <a:p>
            <a:pPr algn="l" indent="0" marL="0">
              <a:lnSpc>
                <a:spcPts val="1000"/>
              </a:lnSpc>
              <a:buNone/>
            </a:pPr>
            <a:r>
              <a:rPr lang="en-US" sz="800" dirty="0">
                <a:solidFill>
                  <a:srgbClr val="432338"/>
                </a:solidFill>
                <a:latin typeface="Source Sans 3" pitchFamily="34" charset="0"/>
                <a:ea typeface="Source Sans 3" pitchFamily="34" charset="-122"/>
                <a:cs typeface="Source Sans 3" pitchFamily="34" charset="-120"/>
              </a:rPr>
              <a:t>Hardware + services integration, global scale</a:t>
            </a:r>
            <a:endParaRPr lang="en-US" sz="800" dirty="0"/>
          </a:p>
        </p:txBody>
      </p:sp>
      <p:sp>
        <p:nvSpPr>
          <p:cNvPr id="30" name="Shape 28"/>
          <p:cNvSpPr/>
          <p:nvPr/>
        </p:nvSpPr>
        <p:spPr>
          <a:xfrm>
            <a:off x="7376041" y="1999893"/>
            <a:ext cx="3988832" cy="4211717"/>
          </a:xfrm>
          <a:prstGeom prst="roundRect">
            <a:avLst>
              <a:gd name="adj" fmla="val 1929"/>
            </a:avLst>
          </a:prstGeom>
          <a:solidFill>
            <a:srgbClr val="E851B2">
              <a:alpha val="95000"/>
            </a:srgbClr>
          </a:solidFill>
          <a:ln/>
        </p:spPr>
      </p:sp>
      <p:sp>
        <p:nvSpPr>
          <p:cNvPr id="31" name="Text 29"/>
          <p:cNvSpPr/>
          <p:nvPr/>
        </p:nvSpPr>
        <p:spPr>
          <a:xfrm>
            <a:off x="7482840" y="2054304"/>
            <a:ext cx="3498413" cy="157163"/>
          </a:xfrm>
          <a:prstGeom prst="rect">
            <a:avLst/>
          </a:prstGeom>
          <a:noFill/>
          <a:ln/>
        </p:spPr>
        <p:txBody>
          <a:bodyPr wrap="none" lIns="0" tIns="0" rIns="0" bIns="0" rtlCol="0" anchor="t"/>
          <a:lstStyle/>
          <a:p>
            <a:pPr algn="l" indent="0" marL="0">
              <a:lnSpc>
                <a:spcPts val="1200"/>
              </a:lnSpc>
              <a:buNone/>
            </a:pPr>
            <a:r>
              <a:rPr lang="en-US" sz="950" dirty="0">
                <a:solidFill>
                  <a:srgbClr val="371A2D"/>
                </a:solidFill>
                <a:latin typeface="Noto Serif HK Semi Bold" pitchFamily="34" charset="0"/>
                <a:ea typeface="Noto Serif HK Semi Bold" pitchFamily="34" charset="-122"/>
                <a:cs typeface="Noto Serif HK Semi Bold" pitchFamily="34" charset="-120"/>
              </a:rPr>
              <a:t>Strategic Focus Areas — The Forward Investment Thesis</a:t>
            </a:r>
            <a:endParaRPr lang="en-US" sz="950" dirty="0"/>
          </a:p>
        </p:txBody>
      </p:sp>
      <p:sp>
        <p:nvSpPr>
          <p:cNvPr id="32" name="Text 30"/>
          <p:cNvSpPr/>
          <p:nvPr/>
        </p:nvSpPr>
        <p:spPr>
          <a:xfrm>
            <a:off x="7482840" y="2272784"/>
            <a:ext cx="106799" cy="133469"/>
          </a:xfrm>
          <a:prstGeom prst="rect">
            <a:avLst/>
          </a:prstGeom>
          <a:noFill/>
          <a:ln/>
        </p:spPr>
        <p:txBody>
          <a:bodyPr wrap="none" lIns="0" tIns="0" rIns="0" bIns="0" rtlCol="0" anchor="t"/>
          <a:lstStyle/>
          <a:p>
            <a:pPr algn="l" indent="0" marL="0">
              <a:lnSpc>
                <a:spcPts val="1000"/>
              </a:lnSpc>
              <a:buNone/>
            </a:pPr>
            <a:r>
              <a:rPr lang="en-US" sz="800" dirty="0">
                <a:solidFill>
                  <a:srgbClr val="000000"/>
                </a:solidFill>
                <a:latin typeface="Noto Serif HK Light" pitchFamily="34" charset="0"/>
                <a:ea typeface="Noto Serif HK Light" pitchFamily="34" charset="-122"/>
                <a:cs typeface="Noto Serif HK Light" pitchFamily="34" charset="-120"/>
              </a:rPr>
              <a:t>01</a:t>
            </a:r>
            <a:endParaRPr lang="en-US" sz="800" dirty="0"/>
          </a:p>
        </p:txBody>
      </p:sp>
      <p:sp>
        <p:nvSpPr>
          <p:cNvPr id="33" name="Shape 31"/>
          <p:cNvSpPr/>
          <p:nvPr/>
        </p:nvSpPr>
        <p:spPr>
          <a:xfrm>
            <a:off x="7482840" y="2438995"/>
            <a:ext cx="3775234" cy="15240"/>
          </a:xfrm>
          <a:prstGeom prst="rect">
            <a:avLst/>
          </a:prstGeom>
          <a:solidFill>
            <a:srgbClr val="E851B2"/>
          </a:solidFill>
          <a:ln/>
        </p:spPr>
      </p:sp>
      <p:sp>
        <p:nvSpPr>
          <p:cNvPr id="34" name="Text 32"/>
          <p:cNvSpPr/>
          <p:nvPr/>
        </p:nvSpPr>
        <p:spPr>
          <a:xfrm>
            <a:off x="7482840" y="2522815"/>
            <a:ext cx="1579840" cy="157163"/>
          </a:xfrm>
          <a:prstGeom prst="rect">
            <a:avLst/>
          </a:prstGeom>
          <a:noFill/>
          <a:ln/>
        </p:spPr>
        <p:txBody>
          <a:bodyPr wrap="none" lIns="0" tIns="0" rIns="0" bIns="0" rtlCol="0" anchor="t"/>
          <a:lstStyle/>
          <a:p>
            <a:pPr algn="l" indent="0" marL="0">
              <a:lnSpc>
                <a:spcPts val="1200"/>
              </a:lnSpc>
              <a:buNone/>
            </a:pPr>
            <a:r>
              <a:rPr lang="en-US" sz="950" dirty="0">
                <a:solidFill>
                  <a:srgbClr val="000000"/>
                </a:solidFill>
                <a:latin typeface="Noto Serif HK Semi Bold" pitchFamily="34" charset="0"/>
                <a:ea typeface="Noto Serif HK Semi Bold" pitchFamily="34" charset="-122"/>
                <a:cs typeface="Noto Serif HK Semi Bold" pitchFamily="34" charset="-120"/>
              </a:rPr>
              <a:t>AI PC Refresh Supercycle</a:t>
            </a:r>
            <a:endParaRPr lang="en-US" sz="950" dirty="0"/>
          </a:p>
        </p:txBody>
      </p:sp>
      <p:sp>
        <p:nvSpPr>
          <p:cNvPr id="35" name="Text 33"/>
          <p:cNvSpPr/>
          <p:nvPr/>
        </p:nvSpPr>
        <p:spPr>
          <a:xfrm>
            <a:off x="7482840" y="2734389"/>
            <a:ext cx="3775234" cy="386834"/>
          </a:xfrm>
          <a:prstGeom prst="rect">
            <a:avLst/>
          </a:prstGeom>
          <a:noFill/>
          <a:ln/>
        </p:spPr>
        <p:txBody>
          <a:bodyPr wrap="square" lIns="0" tIns="0" rIns="0" bIns="0" rtlCol="0" anchor="t"/>
          <a:lstStyle/>
          <a:p>
            <a:pPr algn="l" indent="0" marL="0">
              <a:lnSpc>
                <a:spcPts val="1000"/>
              </a:lnSpc>
              <a:buNone/>
            </a:pPr>
            <a:r>
              <a:rPr lang="en-US" sz="800" dirty="0">
                <a:solidFill>
                  <a:srgbClr val="000000"/>
                </a:solidFill>
                <a:latin typeface="Source Sans 3" pitchFamily="34" charset="0"/>
                <a:ea typeface="Source Sans 3" pitchFamily="34" charset="-122"/>
                <a:cs typeface="Source Sans 3" pitchFamily="34" charset="-120"/>
              </a:rPr>
              <a:t>Capitalize on the largest commercial PC refresh opportunity in a decade, driven by AI capability requirements, Windows 11 migration, and hybrid work infrastructure modernization.</a:t>
            </a:r>
            <a:endParaRPr lang="en-US" sz="800" dirty="0"/>
          </a:p>
        </p:txBody>
      </p:sp>
      <p:sp>
        <p:nvSpPr>
          <p:cNvPr id="36" name="Text 34"/>
          <p:cNvSpPr/>
          <p:nvPr/>
        </p:nvSpPr>
        <p:spPr>
          <a:xfrm>
            <a:off x="7482840" y="3255764"/>
            <a:ext cx="106799" cy="133469"/>
          </a:xfrm>
          <a:prstGeom prst="rect">
            <a:avLst/>
          </a:prstGeom>
          <a:noFill/>
          <a:ln/>
        </p:spPr>
        <p:txBody>
          <a:bodyPr wrap="none" lIns="0" tIns="0" rIns="0" bIns="0" rtlCol="0" anchor="t"/>
          <a:lstStyle/>
          <a:p>
            <a:pPr algn="l" indent="0" marL="0">
              <a:lnSpc>
                <a:spcPts val="1000"/>
              </a:lnSpc>
              <a:buNone/>
            </a:pPr>
            <a:r>
              <a:rPr lang="en-US" sz="800" dirty="0">
                <a:solidFill>
                  <a:srgbClr val="000000"/>
                </a:solidFill>
                <a:latin typeface="Noto Serif HK Light" pitchFamily="34" charset="0"/>
                <a:ea typeface="Noto Serif HK Light" pitchFamily="34" charset="-122"/>
                <a:cs typeface="Noto Serif HK Light" pitchFamily="34" charset="-120"/>
              </a:rPr>
              <a:t>02</a:t>
            </a:r>
            <a:endParaRPr lang="en-US" sz="800" dirty="0"/>
          </a:p>
        </p:txBody>
      </p:sp>
      <p:sp>
        <p:nvSpPr>
          <p:cNvPr id="37" name="Shape 35"/>
          <p:cNvSpPr/>
          <p:nvPr/>
        </p:nvSpPr>
        <p:spPr>
          <a:xfrm>
            <a:off x="7482840" y="3421975"/>
            <a:ext cx="3775234" cy="15240"/>
          </a:xfrm>
          <a:prstGeom prst="rect">
            <a:avLst/>
          </a:prstGeom>
          <a:solidFill>
            <a:srgbClr val="E851B2"/>
          </a:solidFill>
          <a:ln/>
        </p:spPr>
      </p:sp>
      <p:sp>
        <p:nvSpPr>
          <p:cNvPr id="38" name="Text 36"/>
          <p:cNvSpPr/>
          <p:nvPr/>
        </p:nvSpPr>
        <p:spPr>
          <a:xfrm>
            <a:off x="7482840" y="3505795"/>
            <a:ext cx="2703433" cy="157163"/>
          </a:xfrm>
          <a:prstGeom prst="rect">
            <a:avLst/>
          </a:prstGeom>
          <a:noFill/>
          <a:ln/>
        </p:spPr>
        <p:txBody>
          <a:bodyPr wrap="none" lIns="0" tIns="0" rIns="0" bIns="0" rtlCol="0" anchor="t"/>
          <a:lstStyle/>
          <a:p>
            <a:pPr algn="l" indent="0" marL="0">
              <a:lnSpc>
                <a:spcPts val="1200"/>
              </a:lnSpc>
              <a:buNone/>
            </a:pPr>
            <a:r>
              <a:rPr lang="en-US" sz="950" dirty="0">
                <a:solidFill>
                  <a:srgbClr val="000000"/>
                </a:solidFill>
                <a:latin typeface="Noto Serif HK Semi Bold" pitchFamily="34" charset="0"/>
                <a:ea typeface="Noto Serif HK Semi Bold" pitchFamily="34" charset="-122"/>
                <a:cs typeface="Noto Serif HK Semi Bold" pitchFamily="34" charset="-120"/>
              </a:rPr>
              <a:t>As-a-Service Recurring Revenue Expansion</a:t>
            </a:r>
            <a:endParaRPr lang="en-US" sz="950" dirty="0"/>
          </a:p>
        </p:txBody>
      </p:sp>
      <p:sp>
        <p:nvSpPr>
          <p:cNvPr id="39" name="Text 37"/>
          <p:cNvSpPr/>
          <p:nvPr/>
        </p:nvSpPr>
        <p:spPr>
          <a:xfrm>
            <a:off x="7482840" y="3717369"/>
            <a:ext cx="3775234" cy="386834"/>
          </a:xfrm>
          <a:prstGeom prst="rect">
            <a:avLst/>
          </a:prstGeom>
          <a:noFill/>
          <a:ln/>
        </p:spPr>
        <p:txBody>
          <a:bodyPr wrap="square" lIns="0" tIns="0" rIns="0" bIns="0" rtlCol="0" anchor="t"/>
          <a:lstStyle/>
          <a:p>
            <a:pPr algn="l" indent="0" marL="0">
              <a:lnSpc>
                <a:spcPts val="1000"/>
              </a:lnSpc>
              <a:buNone/>
            </a:pPr>
            <a:r>
              <a:rPr lang="en-US" sz="800" dirty="0">
                <a:solidFill>
                  <a:srgbClr val="000000"/>
                </a:solidFill>
                <a:latin typeface="Source Sans 3" pitchFamily="34" charset="0"/>
                <a:ea typeface="Source Sans 3" pitchFamily="34" charset="-122"/>
                <a:cs typeface="Source Sans 3" pitchFamily="34" charset="-120"/>
              </a:rPr>
              <a:t>Accelerate DaaS and HP Instant Ink subscriber growth to shift revenue mix toward predictable, high-NPS subscription and service revenue — directly supporting multiple expansion.</a:t>
            </a:r>
            <a:endParaRPr lang="en-US" sz="800" dirty="0"/>
          </a:p>
        </p:txBody>
      </p:sp>
      <p:sp>
        <p:nvSpPr>
          <p:cNvPr id="40" name="Text 38"/>
          <p:cNvSpPr/>
          <p:nvPr/>
        </p:nvSpPr>
        <p:spPr>
          <a:xfrm>
            <a:off x="7482840" y="4238744"/>
            <a:ext cx="106799" cy="133469"/>
          </a:xfrm>
          <a:prstGeom prst="rect">
            <a:avLst/>
          </a:prstGeom>
          <a:noFill/>
          <a:ln/>
        </p:spPr>
        <p:txBody>
          <a:bodyPr wrap="none" lIns="0" tIns="0" rIns="0" bIns="0" rtlCol="0" anchor="t"/>
          <a:lstStyle/>
          <a:p>
            <a:pPr algn="l" indent="0" marL="0">
              <a:lnSpc>
                <a:spcPts val="1000"/>
              </a:lnSpc>
              <a:buNone/>
            </a:pPr>
            <a:r>
              <a:rPr lang="en-US" sz="800" dirty="0">
                <a:solidFill>
                  <a:srgbClr val="000000"/>
                </a:solidFill>
                <a:latin typeface="Noto Serif HK Light" pitchFamily="34" charset="0"/>
                <a:ea typeface="Noto Serif HK Light" pitchFamily="34" charset="-122"/>
                <a:cs typeface="Noto Serif HK Light" pitchFamily="34" charset="-120"/>
              </a:rPr>
              <a:t>03</a:t>
            </a:r>
            <a:endParaRPr lang="en-US" sz="800" dirty="0"/>
          </a:p>
        </p:txBody>
      </p:sp>
      <p:sp>
        <p:nvSpPr>
          <p:cNvPr id="41" name="Shape 39"/>
          <p:cNvSpPr/>
          <p:nvPr/>
        </p:nvSpPr>
        <p:spPr>
          <a:xfrm>
            <a:off x="7482840" y="4404955"/>
            <a:ext cx="3775234" cy="15240"/>
          </a:xfrm>
          <a:prstGeom prst="rect">
            <a:avLst/>
          </a:prstGeom>
          <a:solidFill>
            <a:srgbClr val="E851B2"/>
          </a:solidFill>
          <a:ln/>
        </p:spPr>
      </p:sp>
      <p:sp>
        <p:nvSpPr>
          <p:cNvPr id="42" name="Text 40"/>
          <p:cNvSpPr/>
          <p:nvPr/>
        </p:nvSpPr>
        <p:spPr>
          <a:xfrm>
            <a:off x="7482840" y="4488775"/>
            <a:ext cx="2617946" cy="157163"/>
          </a:xfrm>
          <a:prstGeom prst="rect">
            <a:avLst/>
          </a:prstGeom>
          <a:noFill/>
          <a:ln/>
        </p:spPr>
        <p:txBody>
          <a:bodyPr wrap="none" lIns="0" tIns="0" rIns="0" bIns="0" rtlCol="0" anchor="t"/>
          <a:lstStyle/>
          <a:p>
            <a:pPr algn="l" indent="0" marL="0">
              <a:lnSpc>
                <a:spcPts val="1200"/>
              </a:lnSpc>
              <a:buNone/>
            </a:pPr>
            <a:r>
              <a:rPr lang="en-US" sz="950" dirty="0">
                <a:solidFill>
                  <a:srgbClr val="000000"/>
                </a:solidFill>
                <a:latin typeface="Noto Serif HK Semi Bold" pitchFamily="34" charset="0"/>
                <a:ea typeface="Noto Serif HK Semi Bold" pitchFamily="34" charset="-122"/>
                <a:cs typeface="Noto Serif HK Semi Bold" pitchFamily="34" charset="-120"/>
              </a:rPr>
              <a:t>Industrial 3D Printing Commercialization</a:t>
            </a:r>
            <a:endParaRPr lang="en-US" sz="950" dirty="0"/>
          </a:p>
        </p:txBody>
      </p:sp>
      <p:sp>
        <p:nvSpPr>
          <p:cNvPr id="43" name="Text 41"/>
          <p:cNvSpPr/>
          <p:nvPr/>
        </p:nvSpPr>
        <p:spPr>
          <a:xfrm>
            <a:off x="7482840" y="4700349"/>
            <a:ext cx="3775234" cy="386834"/>
          </a:xfrm>
          <a:prstGeom prst="rect">
            <a:avLst/>
          </a:prstGeom>
          <a:noFill/>
          <a:ln/>
        </p:spPr>
        <p:txBody>
          <a:bodyPr wrap="square" lIns="0" tIns="0" rIns="0" bIns="0" rtlCol="0" anchor="t"/>
          <a:lstStyle/>
          <a:p>
            <a:pPr algn="l" indent="0" marL="0">
              <a:lnSpc>
                <a:spcPts val="1000"/>
              </a:lnSpc>
              <a:buNone/>
            </a:pPr>
            <a:r>
              <a:rPr lang="en-US" sz="800" dirty="0">
                <a:solidFill>
                  <a:srgbClr val="000000"/>
                </a:solidFill>
                <a:latin typeface="Source Sans 3" pitchFamily="34" charset="0"/>
                <a:ea typeface="Source Sans 3" pitchFamily="34" charset="-122"/>
                <a:cs typeface="Source Sans 3" pitchFamily="34" charset="-120"/>
              </a:rPr>
              <a:t>Scale the Multi Jet Fusion platform into production manufacturing adjacencies, unlocking a $50B+ total addressable market over the next decade with differentiated materials science IP.</a:t>
            </a:r>
            <a:endParaRPr lang="en-US" sz="800" dirty="0"/>
          </a:p>
        </p:txBody>
      </p:sp>
      <p:sp>
        <p:nvSpPr>
          <p:cNvPr id="44" name="Text 42"/>
          <p:cNvSpPr/>
          <p:nvPr/>
        </p:nvSpPr>
        <p:spPr>
          <a:xfrm>
            <a:off x="7482840" y="5221724"/>
            <a:ext cx="106799" cy="133469"/>
          </a:xfrm>
          <a:prstGeom prst="rect">
            <a:avLst/>
          </a:prstGeom>
          <a:noFill/>
          <a:ln/>
        </p:spPr>
        <p:txBody>
          <a:bodyPr wrap="none" lIns="0" tIns="0" rIns="0" bIns="0" rtlCol="0" anchor="t"/>
          <a:lstStyle/>
          <a:p>
            <a:pPr algn="l" indent="0" marL="0">
              <a:lnSpc>
                <a:spcPts val="1000"/>
              </a:lnSpc>
              <a:buNone/>
            </a:pPr>
            <a:r>
              <a:rPr lang="en-US" sz="800" dirty="0">
                <a:solidFill>
                  <a:srgbClr val="000000"/>
                </a:solidFill>
                <a:latin typeface="Noto Serif HK Light" pitchFamily="34" charset="0"/>
                <a:ea typeface="Noto Serif HK Light" pitchFamily="34" charset="-122"/>
                <a:cs typeface="Noto Serif HK Light" pitchFamily="34" charset="-120"/>
              </a:rPr>
              <a:t>04</a:t>
            </a:r>
            <a:endParaRPr lang="en-US" sz="800" dirty="0"/>
          </a:p>
        </p:txBody>
      </p:sp>
      <p:sp>
        <p:nvSpPr>
          <p:cNvPr id="45" name="Shape 43"/>
          <p:cNvSpPr/>
          <p:nvPr/>
        </p:nvSpPr>
        <p:spPr>
          <a:xfrm>
            <a:off x="7482840" y="5387935"/>
            <a:ext cx="3775234" cy="15240"/>
          </a:xfrm>
          <a:prstGeom prst="rect">
            <a:avLst/>
          </a:prstGeom>
          <a:solidFill>
            <a:srgbClr val="E851B2"/>
          </a:solidFill>
          <a:ln/>
        </p:spPr>
      </p:sp>
      <p:sp>
        <p:nvSpPr>
          <p:cNvPr id="46" name="Text 44"/>
          <p:cNvSpPr/>
          <p:nvPr/>
        </p:nvSpPr>
        <p:spPr>
          <a:xfrm>
            <a:off x="7482840" y="5471755"/>
            <a:ext cx="1845112" cy="157163"/>
          </a:xfrm>
          <a:prstGeom prst="rect">
            <a:avLst/>
          </a:prstGeom>
          <a:noFill/>
          <a:ln/>
        </p:spPr>
        <p:txBody>
          <a:bodyPr wrap="none" lIns="0" tIns="0" rIns="0" bIns="0" rtlCol="0" anchor="t"/>
          <a:lstStyle/>
          <a:p>
            <a:pPr algn="l" indent="0" marL="0">
              <a:lnSpc>
                <a:spcPts val="1200"/>
              </a:lnSpc>
              <a:buNone/>
            </a:pPr>
            <a:r>
              <a:rPr lang="en-US" sz="950" dirty="0">
                <a:solidFill>
                  <a:srgbClr val="000000"/>
                </a:solidFill>
                <a:latin typeface="Noto Serif HK Semi Bold" pitchFamily="34" charset="0"/>
                <a:ea typeface="Noto Serif HK Semi Bold" pitchFamily="34" charset="-122"/>
                <a:cs typeface="Noto Serif HK Semi Bold" pitchFamily="34" charset="-120"/>
              </a:rPr>
              <a:t>Embedded Security as a Moat</a:t>
            </a:r>
            <a:endParaRPr lang="en-US" sz="950" dirty="0"/>
          </a:p>
        </p:txBody>
      </p:sp>
      <p:sp>
        <p:nvSpPr>
          <p:cNvPr id="47" name="Text 45"/>
          <p:cNvSpPr/>
          <p:nvPr/>
        </p:nvSpPr>
        <p:spPr>
          <a:xfrm>
            <a:off x="7482840" y="5683329"/>
            <a:ext cx="3775234" cy="386834"/>
          </a:xfrm>
          <a:prstGeom prst="rect">
            <a:avLst/>
          </a:prstGeom>
          <a:noFill/>
          <a:ln/>
        </p:spPr>
        <p:txBody>
          <a:bodyPr wrap="square" lIns="0" tIns="0" rIns="0" bIns="0" rtlCol="0" anchor="t"/>
          <a:lstStyle/>
          <a:p>
            <a:pPr algn="l" indent="0" marL="0">
              <a:lnSpc>
                <a:spcPts val="1000"/>
              </a:lnSpc>
              <a:buNone/>
            </a:pPr>
            <a:r>
              <a:rPr lang="en-US" sz="800" dirty="0">
                <a:solidFill>
                  <a:srgbClr val="000000"/>
                </a:solidFill>
                <a:latin typeface="Source Sans 3" pitchFamily="34" charset="0"/>
                <a:ea typeface="Source Sans 3" pitchFamily="34" charset="-122"/>
                <a:cs typeface="Source Sans 3" pitchFamily="34" charset="-120"/>
              </a:rPr>
              <a:t>Extend HP Wolf Security into a standalone enterprise security services revenue line, converting a hardware differentiator into a recurring software and services revenue stream with 70%+ gross margins.</a:t>
            </a:r>
            <a:endParaRPr lang="en-US" sz="800" dirty="0"/>
          </a:p>
        </p:txBody>
      </p:sp>
      <p:sp>
        <p:nvSpPr>
          <p:cNvPr id="48" name="Shape 46"/>
          <p:cNvSpPr/>
          <p:nvPr/>
        </p:nvSpPr>
        <p:spPr>
          <a:xfrm>
            <a:off x="3349823" y="6272927"/>
            <a:ext cx="7930634" cy="699254"/>
          </a:xfrm>
          <a:prstGeom prst="roundRect">
            <a:avLst>
              <a:gd name="adj" fmla="val 6418"/>
            </a:avLst>
          </a:prstGeom>
          <a:solidFill>
            <a:srgbClr val="F6BBE1"/>
          </a:solidFill>
          <a:ln/>
        </p:spPr>
      </p:sp>
      <p:pic>
        <p:nvPicPr>
          <p:cNvPr id="49" name="Image 0" descr="preencoded.png">    </p:cNvPr>
          <p:cNvPicPr>
            <a:picLocks noChangeAspect="1"/>
          </p:cNvPicPr>
          <p:nvPr/>
        </p:nvPicPr>
        <p:blipFill>
          <a:blip r:embed="rId1"/>
          <a:stretch>
            <a:fillRect/>
          </a:stretch>
        </p:blipFill>
        <p:spPr>
          <a:xfrm>
            <a:off x="3456622" y="6406396"/>
            <a:ext cx="133469" cy="106799"/>
          </a:xfrm>
          <a:prstGeom prst="rect">
            <a:avLst/>
          </a:prstGeom>
        </p:spPr>
      </p:pic>
      <p:sp>
        <p:nvSpPr>
          <p:cNvPr id="50" name="Text 47"/>
          <p:cNvSpPr/>
          <p:nvPr/>
        </p:nvSpPr>
        <p:spPr>
          <a:xfrm>
            <a:off x="3696891" y="6354008"/>
            <a:ext cx="7476768" cy="515779"/>
          </a:xfrm>
          <a:prstGeom prst="rect">
            <a:avLst/>
          </a:prstGeom>
          <a:noFill/>
          <a:ln/>
        </p:spPr>
        <p:txBody>
          <a:bodyPr wrap="square" lIns="0" tIns="0" rIns="0" bIns="0" rtlCol="0" anchor="t"/>
          <a:lstStyle/>
          <a:p>
            <a:pPr algn="l" indent="0" marL="0">
              <a:lnSpc>
                <a:spcPts val="1000"/>
              </a:lnSpc>
              <a:buNone/>
            </a:pPr>
            <a:r>
              <a:rPr lang="en-US" sz="800" b="1" dirty="0">
                <a:solidFill>
                  <a:srgbClr val="000000"/>
                </a:solidFill>
                <a:latin typeface="Source Sans 3" pitchFamily="34" charset="0"/>
                <a:ea typeface="Source Sans 3" pitchFamily="34" charset="-122"/>
                <a:cs typeface="Source Sans 3" pitchFamily="34" charset="-120"/>
              </a:rPr>
              <a:t>Investment Summary:</a:t>
            </a:r>
            <a:pPr algn="l" indent="0" marL="0">
              <a:lnSpc>
                <a:spcPts val="1000"/>
              </a:lnSpc>
              <a:buNone/>
            </a:pPr>
            <a:r>
              <a:rPr lang="en-US" sz="800" dirty="0">
                <a:solidFill>
                  <a:srgbClr val="000000"/>
                </a:solidFill>
                <a:latin typeface="Source Sans 3" pitchFamily="34" charset="0"/>
                <a:ea typeface="Source Sans 3" pitchFamily="34" charset="-122"/>
                <a:cs typeface="Source Sans 3" pitchFamily="34" charset="-120"/>
              </a:rPr>
              <a:t> HP Inc. represents a disciplined, cash-generative technology franchise with durable competitive moats, a credible AI PC refresh catalyst, and a deliberate structural shift toward recurring revenue that should support long-term earnings per share growth and capital return to shareholders. The combination of a deeply entrenched print supplies annuity, growing DaaS/subscription revenue, and an AI PC portfolio positioned for the next enterprise refresh cycle creates a compelling risk-adjusted investment case for patient, value-oriented institutional capital.</a:t>
            </a:r>
            <a:endParaRPr lang="en-US" sz="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2026-02-21T11:43:40Z</dcterms:created>
  <dcterms:modified xsi:type="dcterms:W3CDTF">2026-02-21T11:43:40Z</dcterms:modified>
</cp:coreProperties>
</file>